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handoutMasterIdLst>
    <p:handoutMasterId r:id="rId40"/>
  </p:handoutMasterIdLst>
  <p:sldIdLst>
    <p:sldId id="415" r:id="rId2"/>
    <p:sldId id="350" r:id="rId3"/>
    <p:sldId id="298" r:id="rId4"/>
    <p:sldId id="385" r:id="rId5"/>
    <p:sldId id="291" r:id="rId6"/>
    <p:sldId id="421" r:id="rId7"/>
    <p:sldId id="261" r:id="rId8"/>
    <p:sldId id="356" r:id="rId9"/>
    <p:sldId id="410" r:id="rId10"/>
    <p:sldId id="426" r:id="rId11"/>
    <p:sldId id="437" r:id="rId12"/>
    <p:sldId id="435" r:id="rId13"/>
    <p:sldId id="425" r:id="rId14"/>
    <p:sldId id="439" r:id="rId15"/>
    <p:sldId id="440" r:id="rId16"/>
    <p:sldId id="405" r:id="rId17"/>
    <p:sldId id="392" r:id="rId18"/>
    <p:sldId id="343" r:id="rId19"/>
    <p:sldId id="386" r:id="rId20"/>
    <p:sldId id="414" r:id="rId21"/>
    <p:sldId id="361" r:id="rId22"/>
    <p:sldId id="436" r:id="rId23"/>
    <p:sldId id="419" r:id="rId24"/>
    <p:sldId id="293" r:id="rId25"/>
    <p:sldId id="266" r:id="rId26"/>
    <p:sldId id="360" r:id="rId27"/>
    <p:sldId id="302" r:id="rId28"/>
    <p:sldId id="417" r:id="rId29"/>
    <p:sldId id="449" r:id="rId30"/>
    <p:sldId id="447" r:id="rId31"/>
    <p:sldId id="448" r:id="rId32"/>
    <p:sldId id="428" r:id="rId33"/>
    <p:sldId id="446" r:id="rId34"/>
    <p:sldId id="376" r:id="rId35"/>
    <p:sldId id="395" r:id="rId36"/>
    <p:sldId id="416" r:id="rId37"/>
    <p:sldId id="430"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74359" autoAdjust="0"/>
  </p:normalViewPr>
  <p:slideViewPr>
    <p:cSldViewPr>
      <p:cViewPr varScale="1">
        <p:scale>
          <a:sx n="125" d="100"/>
          <a:sy n="125" d="100"/>
        </p:scale>
        <p:origin x="942"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47" cy="496732"/>
          </a:xfrm>
          <a:prstGeom prst="rect">
            <a:avLst/>
          </a:prstGeom>
        </p:spPr>
        <p:txBody>
          <a:bodyPr vert="horz" lIns="91504" tIns="45752" rIns="91504" bIns="45752" rtlCol="0"/>
          <a:lstStyle>
            <a:lvl1pPr algn="l">
              <a:defRPr sz="1200"/>
            </a:lvl1pPr>
          </a:lstStyle>
          <a:p>
            <a:endParaRPr lang="en-US"/>
          </a:p>
        </p:txBody>
      </p:sp>
      <p:sp>
        <p:nvSpPr>
          <p:cNvPr id="3" name="Date Placeholder 2"/>
          <p:cNvSpPr>
            <a:spLocks noGrp="1"/>
          </p:cNvSpPr>
          <p:nvPr>
            <p:ph type="dt" sz="quarter" idx="1"/>
          </p:nvPr>
        </p:nvSpPr>
        <p:spPr>
          <a:xfrm>
            <a:off x="3849827" y="1"/>
            <a:ext cx="2946246" cy="496732"/>
          </a:xfrm>
          <a:prstGeom prst="rect">
            <a:avLst/>
          </a:prstGeom>
        </p:spPr>
        <p:txBody>
          <a:bodyPr vert="horz" lIns="91504" tIns="45752" rIns="91504" bIns="45752" rtlCol="0"/>
          <a:lstStyle>
            <a:lvl1pPr algn="r">
              <a:defRPr sz="1200"/>
            </a:lvl1pPr>
          </a:lstStyle>
          <a:p>
            <a:fld id="{95EEDF16-C0AD-4DD9-8BE8-F3DB4D449CE7}" type="datetimeFigureOut">
              <a:rPr lang="en-US" smtClean="0"/>
              <a:pPr/>
              <a:t>8/27/2024</a:t>
            </a:fld>
            <a:endParaRPr lang="en-US"/>
          </a:p>
        </p:txBody>
      </p:sp>
      <p:sp>
        <p:nvSpPr>
          <p:cNvPr id="4" name="Footer Placeholder 3"/>
          <p:cNvSpPr>
            <a:spLocks noGrp="1"/>
          </p:cNvSpPr>
          <p:nvPr>
            <p:ph type="ftr" sz="quarter" idx="2"/>
          </p:nvPr>
        </p:nvSpPr>
        <p:spPr>
          <a:xfrm>
            <a:off x="2" y="9428309"/>
            <a:ext cx="2946247" cy="496731"/>
          </a:xfrm>
          <a:prstGeom prst="rect">
            <a:avLst/>
          </a:prstGeom>
        </p:spPr>
        <p:txBody>
          <a:bodyPr vert="horz" lIns="91504" tIns="45752" rIns="91504" bIns="45752" rtlCol="0" anchor="b"/>
          <a:lstStyle>
            <a:lvl1pPr algn="l">
              <a:defRPr sz="1200"/>
            </a:lvl1pPr>
          </a:lstStyle>
          <a:p>
            <a:endParaRPr lang="en-US"/>
          </a:p>
        </p:txBody>
      </p:sp>
      <p:sp>
        <p:nvSpPr>
          <p:cNvPr id="5" name="Slide Number Placeholder 4"/>
          <p:cNvSpPr>
            <a:spLocks noGrp="1"/>
          </p:cNvSpPr>
          <p:nvPr>
            <p:ph type="sldNum" sz="quarter" idx="3"/>
          </p:nvPr>
        </p:nvSpPr>
        <p:spPr>
          <a:xfrm>
            <a:off x="3849827" y="9428309"/>
            <a:ext cx="2946246" cy="496731"/>
          </a:xfrm>
          <a:prstGeom prst="rect">
            <a:avLst/>
          </a:prstGeom>
        </p:spPr>
        <p:txBody>
          <a:bodyPr vert="horz" lIns="91504" tIns="45752" rIns="91504" bIns="45752" rtlCol="0" anchor="b"/>
          <a:lstStyle>
            <a:lvl1pPr algn="r">
              <a:defRPr sz="1200"/>
            </a:lvl1pPr>
          </a:lstStyle>
          <a:p>
            <a:fld id="{1CD7FEBC-DFD5-47AB-9A34-BC776341921B}" type="slidenum">
              <a:rPr lang="en-US" smtClean="0"/>
              <a:pPr/>
              <a:t>‹#›</a:t>
            </a:fld>
            <a:endParaRPr lang="en-US"/>
          </a:p>
        </p:txBody>
      </p:sp>
    </p:spTree>
    <p:extLst>
      <p:ext uri="{BB962C8B-B14F-4D97-AF65-F5344CB8AC3E}">
        <p14:creationId xmlns:p14="http://schemas.microsoft.com/office/powerpoint/2010/main" val="321724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60" cy="496333"/>
          </a:xfrm>
          <a:prstGeom prst="rect">
            <a:avLst/>
          </a:prstGeom>
        </p:spPr>
        <p:txBody>
          <a:bodyPr vert="horz" lIns="91504" tIns="45752" rIns="91504" bIns="45752" rtlCol="0"/>
          <a:lstStyle>
            <a:lvl1pPr algn="l">
              <a:defRPr sz="1200"/>
            </a:lvl1pPr>
          </a:lstStyle>
          <a:p>
            <a:endParaRPr lang="en-US"/>
          </a:p>
        </p:txBody>
      </p:sp>
      <p:sp>
        <p:nvSpPr>
          <p:cNvPr id="3" name="Date Placeholder 2"/>
          <p:cNvSpPr>
            <a:spLocks noGrp="1"/>
          </p:cNvSpPr>
          <p:nvPr>
            <p:ph type="dt" idx="1"/>
          </p:nvPr>
        </p:nvSpPr>
        <p:spPr>
          <a:xfrm>
            <a:off x="3850444" y="1"/>
            <a:ext cx="2945660" cy="496333"/>
          </a:xfrm>
          <a:prstGeom prst="rect">
            <a:avLst/>
          </a:prstGeom>
        </p:spPr>
        <p:txBody>
          <a:bodyPr vert="horz" lIns="91504" tIns="45752" rIns="91504" bIns="45752" rtlCol="0"/>
          <a:lstStyle>
            <a:lvl1pPr algn="r">
              <a:defRPr sz="1200"/>
            </a:lvl1pPr>
          </a:lstStyle>
          <a:p>
            <a:fld id="{00712498-C5F4-4E3C-BA08-4D8A84709195}" type="datetimeFigureOut">
              <a:rPr lang="en-US" smtClean="0"/>
              <a:pPr/>
              <a:t>8/27/2024</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504" tIns="45752" rIns="91504" bIns="45752" rtlCol="0" anchor="ctr"/>
          <a:lstStyle/>
          <a:p>
            <a:endParaRPr lang="en-US"/>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1504" tIns="45752" rIns="91504" bIns="457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60" cy="496333"/>
          </a:xfrm>
          <a:prstGeom prst="rect">
            <a:avLst/>
          </a:prstGeom>
        </p:spPr>
        <p:txBody>
          <a:bodyPr vert="horz" lIns="91504" tIns="45752" rIns="91504" bIns="45752"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60" cy="496333"/>
          </a:xfrm>
          <a:prstGeom prst="rect">
            <a:avLst/>
          </a:prstGeom>
        </p:spPr>
        <p:txBody>
          <a:bodyPr vert="horz" lIns="91504" tIns="45752" rIns="91504" bIns="45752" rtlCol="0" anchor="b"/>
          <a:lstStyle>
            <a:lvl1pPr algn="r">
              <a:defRPr sz="1200"/>
            </a:lvl1pPr>
          </a:lstStyle>
          <a:p>
            <a:fld id="{66AD2788-068D-4D45-8FBA-A5058BA74125}" type="slidenum">
              <a:rPr lang="en-US" smtClean="0"/>
              <a:pPr/>
              <a:t>‹#›</a:t>
            </a:fld>
            <a:endParaRPr lang="en-US"/>
          </a:p>
        </p:txBody>
      </p:sp>
    </p:spTree>
    <p:extLst>
      <p:ext uri="{BB962C8B-B14F-4D97-AF65-F5344CB8AC3E}">
        <p14:creationId xmlns:p14="http://schemas.microsoft.com/office/powerpoint/2010/main" val="165813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is-IS" dirty="0"/>
              <a:t>https://www.dropbox.com/s/xzjw9y787p58jb3/1_1.mp4?dl=0&amp;fbclid=IwAR2z9v5cEB4mRANAuAb9_LWMdKOKuuPcbua4L2Yg7Px1_Jrohzx1b2qjw18</a:t>
            </a:r>
          </a:p>
          <a:p>
            <a:endParaRPr lang="is-IS" dirty="0"/>
          </a:p>
          <a:p>
            <a:endParaRPr lang="is-IS" dirty="0"/>
          </a:p>
          <a:p>
            <a:r>
              <a:rPr lang="is-IS" dirty="0"/>
              <a:t>1.Byrja</a:t>
            </a:r>
            <a:r>
              <a:rPr lang="is-IS" baseline="0" dirty="0"/>
              <a:t> á að láta myndbandið rúlla</a:t>
            </a:r>
          </a:p>
          <a:p>
            <a:endParaRPr lang="is-IS" baseline="0" dirty="0"/>
          </a:p>
          <a:p>
            <a:r>
              <a:rPr lang="is-IS" baseline="0" dirty="0"/>
              <a:t>Jæja, góðan daginn! Þetta myndband sem er búið að rúlla er frá nýnemadeginum í fyrra og við vonum svo sannarlega að </a:t>
            </a:r>
            <a:r>
              <a:rPr lang="is-IS" baseline="0" dirty="0" err="1"/>
              <a:t>Covid</a:t>
            </a:r>
            <a:r>
              <a:rPr lang="is-IS" baseline="0" dirty="0"/>
              <a:t> hagi sér þannig þið getið átt skemmtilegan nýnemadag sem fyrst!</a:t>
            </a:r>
          </a:p>
          <a:p>
            <a:r>
              <a:rPr lang="is-IS" baseline="0" dirty="0"/>
              <a:t>Það er </a:t>
            </a:r>
            <a:r>
              <a:rPr lang="is-IS" baseline="0" dirty="0" err="1"/>
              <a:t>ótrúlega</a:t>
            </a:r>
            <a:r>
              <a:rPr lang="is-IS" baseline="0" dirty="0"/>
              <a:t> gaman að sjá ykkur öll, því fyrir nokkrum dögum vissum við ekki hvort að við myndum ná að hitta ykkur</a:t>
            </a:r>
            <a:endParaRPr lang="is-IS" dirty="0"/>
          </a:p>
          <a:p>
            <a:endParaRPr lang="is-IS" dirty="0"/>
          </a:p>
          <a:p>
            <a:endParaRPr lang="is-IS" dirty="0"/>
          </a:p>
          <a:p>
            <a:endParaRPr lang="is-IS" dirty="0"/>
          </a:p>
          <a:p>
            <a:endParaRPr lang="is-IS" dirty="0"/>
          </a:p>
          <a:p>
            <a:r>
              <a:rPr lang="is-IS" baseline="0" dirty="0"/>
              <a:t>Góðann daginn! </a:t>
            </a:r>
            <a:r>
              <a:rPr lang="is-IS" baseline="0" dirty="0" err="1"/>
              <a:t>Ótrúlega</a:t>
            </a:r>
            <a:r>
              <a:rPr lang="is-IS" baseline="0" dirty="0"/>
              <a:t> gaman að sjá ykkur öll, eg heiti Sigrun og er náms- og starfsráðgjafi hér í FÁ…og ég man </a:t>
            </a:r>
            <a:r>
              <a:rPr lang="is-IS" baseline="0" dirty="0" err="1"/>
              <a:t>ótrúlega</a:t>
            </a:r>
            <a:r>
              <a:rPr lang="is-IS" baseline="0" dirty="0"/>
              <a:t> vel eftir því að hafa verið í ykkar sporum; í 10.bekk og byrjuð að spá í hvaða framhaldsskóla ég ætlaði.</a:t>
            </a:r>
          </a:p>
          <a:p>
            <a:r>
              <a:rPr lang="is-IS" baseline="0" dirty="0"/>
              <a:t>Ég var reyndar snemma búin að ákveða í hvaða framhaldsskola ég ætlaði að fara í, en í þeim skóla var fólk sem ég leit upp til og það var eitthvað við þennan skóla sem mér fannst bara </a:t>
            </a:r>
            <a:r>
              <a:rPr lang="is-IS" baseline="0" dirty="0" err="1"/>
              <a:t>soldið</a:t>
            </a:r>
            <a:r>
              <a:rPr lang="is-IS" baseline="0" dirty="0"/>
              <a:t> </a:t>
            </a:r>
            <a:r>
              <a:rPr lang="is-IS" baseline="0" dirty="0" err="1"/>
              <a:t>cool</a:t>
            </a:r>
            <a:r>
              <a:rPr lang="is-IS" baseline="0" dirty="0"/>
              <a:t>! Mér fannst ég frekar heppin að fyrsta skólaheimsóknin var einmitt í þennan skóla og ég hlakkaði mikið til að fá að heimsækja skólann sem eg ætlaði að vera í á næstu árum…Ég var meira að segja búin að hugsa að ég gæti örugglega samið við kennarana um að fá að sleppa hinum heimsoknunum … því það væri í raun tilganglaust fyrir mig að heimsækja aðra skóla!</a:t>
            </a:r>
          </a:p>
          <a:p>
            <a:endParaRPr lang="is-IS" baseline="0" dirty="0"/>
          </a:p>
          <a:p>
            <a:r>
              <a:rPr lang="is-IS" baseline="0" dirty="0"/>
              <a:t>Það sem gerðist hinsvegar í þessari heimsókn var að </a:t>
            </a:r>
            <a:r>
              <a:rPr lang="is-IS" baseline="0" dirty="0" err="1"/>
              <a:t>tilhlökkunin</a:t>
            </a:r>
            <a:r>
              <a:rPr lang="is-IS" baseline="0" dirty="0"/>
              <a:t> mín breyttist í einhverskonar vanlíðan, því að þarna inní draumaskólanum mínum áttaði ég mig á því að þessi skóli væri bara alls ekki fyrir mig  því að námsframboðið í skólanum heillaði </a:t>
            </a:r>
            <a:r>
              <a:rPr lang="is-IS" baseline="0" dirty="0" err="1"/>
              <a:t>mgi</a:t>
            </a:r>
            <a:r>
              <a:rPr lang="is-IS" baseline="0" dirty="0"/>
              <a:t> bara alls ekki!Það var ekki einu sinni námsbraut í boði sem ég hafði áhuga á…en ég hafði nú ekki hugsað </a:t>
            </a:r>
            <a:r>
              <a:rPr lang="is-IS" baseline="0" dirty="0" err="1"/>
              <a:t>út</a:t>
            </a:r>
            <a:r>
              <a:rPr lang="is-IS" baseline="0" dirty="0"/>
              <a:t> í það áður og áttaði mig kannski ekki á að það væri algjört grundvallaratriði þegar maður velur sér skóla að maður er að velja sér nám sem maður hefur áhuga á.</a:t>
            </a:r>
          </a:p>
          <a:p>
            <a:r>
              <a:rPr lang="is-IS" baseline="0" dirty="0"/>
              <a:t>Þannig ég </a:t>
            </a:r>
            <a:r>
              <a:rPr lang="is-IS" baseline="0" dirty="0" err="1"/>
              <a:t>fór</a:t>
            </a:r>
            <a:r>
              <a:rPr lang="is-IS" baseline="0" dirty="0"/>
              <a:t> í allar heimsóknir sem voru í boði og valdi mér skóla sem hentaði mér! Og ég vil hvetja ykkur til þess að skoða vel sem flesta skóla og velja síðan </a:t>
            </a:r>
            <a:r>
              <a:rPr lang="is-IS" baseline="0" dirty="0" err="1"/>
              <a:t>út</a:t>
            </a:r>
            <a:r>
              <a:rPr lang="is-IS" baseline="0" dirty="0"/>
              <a:t> frá ykkur sjálfum.</a:t>
            </a:r>
          </a:p>
          <a:p>
            <a:endParaRPr lang="is-IS" baseline="0" dirty="0"/>
          </a:p>
          <a:p>
            <a:endParaRPr lang="is-IS" baseline="0" dirty="0"/>
          </a:p>
          <a:p>
            <a:r>
              <a:rPr lang="is-IS" baseline="0" dirty="0"/>
              <a:t>Ég man eins og það hafi gerst í gær þegar ég var að velja framhaldsskóla og ég man mest eftir einni skólaheimsókn. Ég vil ekki nefna skólann á nafni, en þetta var skóli sem ég hafði heyrt að væri mjög </a:t>
            </a:r>
            <a:r>
              <a:rPr lang="is-IS" baseline="0" dirty="0" err="1"/>
              <a:t>cool</a:t>
            </a:r>
            <a:r>
              <a:rPr lang="is-IS" baseline="0" dirty="0"/>
              <a:t> og þess vegna ætlaði ég þangað, ég hafði ekki einu sinni velt fyrir mér öðrum skólum</a:t>
            </a:r>
          </a:p>
          <a:p>
            <a:r>
              <a:rPr lang="is-IS" baseline="0" dirty="0"/>
              <a:t>um leið og ég labbaði inn í skólann og námsráðgjafinn kynnti námið sem Versló bíður upp á helltist yfir mig </a:t>
            </a:r>
            <a:r>
              <a:rPr lang="is-IS" baseline="0" dirty="0" err="1"/>
              <a:t>óþægileg</a:t>
            </a:r>
            <a:r>
              <a:rPr lang="is-IS" baseline="0" dirty="0"/>
              <a:t> tilfinning…ég fann að þetta var ekki rétti staðurinn fyrir mig og námið sem boðið var upp á heillað mig ekkert! </a:t>
            </a:r>
          </a:p>
          <a:p>
            <a:endParaRPr lang="is-IS" baseline="0" dirty="0"/>
          </a:p>
          <a:p>
            <a:r>
              <a:rPr lang="is-IS" baseline="0" dirty="0"/>
              <a:t>Ég vona að þið áttið ykkur á </a:t>
            </a:r>
            <a:r>
              <a:rPr lang="is-IS" baseline="0" dirty="0" err="1"/>
              <a:t>þvi</a:t>
            </a:r>
            <a:r>
              <a:rPr lang="is-IS" baseline="0" dirty="0"/>
              <a:t> að ég er ekki að segja ykkur frá þessu til þess að smána Versló, heldur til þess að </a:t>
            </a:r>
          </a:p>
          <a:p>
            <a:endParaRPr lang="is-IS" baseline="0" dirty="0"/>
          </a:p>
          <a:p>
            <a:r>
              <a:rPr lang="is-IS" baseline="0" dirty="0"/>
              <a:t>Þ</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777E3-2B0F-4970-836F-A9342EDB5D70}"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96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12</a:t>
            </a:fld>
            <a:endParaRPr lang="en-US"/>
          </a:p>
        </p:txBody>
      </p:sp>
    </p:spTree>
    <p:extLst>
      <p:ext uri="{BB962C8B-B14F-4D97-AF65-F5344CB8AC3E}">
        <p14:creationId xmlns:p14="http://schemas.microsoft.com/office/powerpoint/2010/main" val="349941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a:t>Flest</a:t>
            </a:r>
            <a:r>
              <a:rPr lang="is-IS" baseline="0" dirty="0"/>
              <a:t> ykkar eru </a:t>
            </a:r>
            <a:r>
              <a:rPr lang="is-IS" dirty="0"/>
              <a:t>skráð í almennar íþróttir sem heitir ÍÞRÓ1AA01</a:t>
            </a:r>
            <a:r>
              <a:rPr lang="is-IS" baseline="0" dirty="0"/>
              <a:t> og er kennt í Víkings heimilinu.</a:t>
            </a:r>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a:t>Tímar byrja þar byrja í næstu viku, frá mánudegi 21.ágúst, þá mætið þið safamýri og bætið einum tíma við í töfluna  ykkar.</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a:t>En auk almenna íþrótta er hægt að vera skráður ..</a:t>
            </a:r>
          </a:p>
        </p:txBody>
      </p:sp>
      <p:sp>
        <p:nvSpPr>
          <p:cNvPr id="4" name="Slide Number Placeholder 3"/>
          <p:cNvSpPr>
            <a:spLocks noGrp="1"/>
          </p:cNvSpPr>
          <p:nvPr>
            <p:ph type="sldNum" sz="quarter" idx="10"/>
          </p:nvPr>
        </p:nvSpPr>
        <p:spPr/>
        <p:txBody>
          <a:bodyPr/>
          <a:lstStyle/>
          <a:p>
            <a:fld id="{66AD2788-068D-4D45-8FBA-A5058BA74125}" type="slidenum">
              <a:rPr lang="en-US" smtClean="0"/>
              <a:pPr/>
              <a:t>14</a:t>
            </a:fld>
            <a:endParaRPr lang="en-US"/>
          </a:p>
        </p:txBody>
      </p:sp>
    </p:spTree>
    <p:extLst>
      <p:ext uri="{BB962C8B-B14F-4D97-AF65-F5344CB8AC3E}">
        <p14:creationId xmlns:p14="http://schemas.microsoft.com/office/powerpoint/2010/main" val="133324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a:t>Ég</a:t>
            </a:r>
            <a:r>
              <a:rPr lang="is-IS" baseline="0" dirty="0"/>
              <a:t> heiti Sigrún og er ein af námsráðgjöfum skólans.</a:t>
            </a:r>
          </a:p>
          <a:p>
            <a:endParaRPr lang="is-IS" baseline="0" dirty="0"/>
          </a:p>
          <a:p>
            <a:r>
              <a:rPr lang="is-IS" baseline="0" dirty="0"/>
              <a:t>Starfið okkar er fjölbreytt en við erum mest í einstaklingsviðtölum en bjóðum stundum upp á stutt námskeið og hópráðgjöf sem við auglýsum þá sérstaklega.</a:t>
            </a:r>
          </a:p>
          <a:p>
            <a:endParaRPr lang="is-IS" baseline="0" dirty="0"/>
          </a:p>
          <a:p>
            <a:r>
              <a:rPr lang="is-IS" baseline="0" dirty="0"/>
              <a:t>Það koma fljótlega inn upplýsingar um viðtalstíma okkar á heimasíðu skólans, en svo erum við alltaf með auglýsta viðveru fyrir utan skrifstofur okkar. Það er bæði hægt að koma við og panta tíma, annað hvort með því að senda okkur tölvupóst eða panta tíma í gegnum Innu.</a:t>
            </a:r>
          </a:p>
          <a:p>
            <a:endParaRPr lang="is-IS" baseline="0" dirty="0"/>
          </a:p>
          <a:p>
            <a:r>
              <a:rPr lang="is-IS" baseline="0" dirty="0"/>
              <a:t>Við höldum utan um allar greiningar og langtímavottorð, en til þess að eiga rétt á </a:t>
            </a:r>
            <a:r>
              <a:rPr lang="is-IS" baseline="0" dirty="0" err="1"/>
              <a:t>sérúrræðum</a:t>
            </a:r>
            <a:r>
              <a:rPr lang="is-IS" baseline="0" dirty="0"/>
              <a:t> í prófum þá þurfa greiningarnar/vottorðin að vera </a:t>
            </a:r>
            <a:r>
              <a:rPr lang="is-IS" baseline="0" dirty="0" err="1"/>
              <a:t>hjá</a:t>
            </a:r>
            <a:r>
              <a:rPr lang="is-IS" baseline="0" dirty="0"/>
              <a:t> okkur.</a:t>
            </a:r>
          </a:p>
          <a:p>
            <a:endParaRPr lang="is-IS" baseline="0" dirty="0"/>
          </a:p>
          <a:p>
            <a:r>
              <a:rPr lang="is-IS" baseline="0" dirty="0"/>
              <a:t>Við bjóðum líka upp á áhugakannanir allt árið, en </a:t>
            </a:r>
            <a:r>
              <a:rPr lang="is-IS" baseline="0" dirty="0" err="1"/>
              <a:t>þær</a:t>
            </a:r>
            <a:r>
              <a:rPr lang="is-IS" baseline="0" dirty="0"/>
              <a:t> geta verið mjög gagnlegar fyrir nemendur.</a:t>
            </a:r>
          </a:p>
          <a:p>
            <a:endParaRPr lang="is-IS" baseline="0" dirty="0"/>
          </a:p>
          <a:p>
            <a:r>
              <a:rPr lang="is-IS" baseline="0" dirty="0"/>
              <a:t>Síðast en ekki síðst þá erum við trúnaðar- og talsmenn nemenda og það er nánast ekkert okkur óviðkomandi, þannig við viljum að þið vitið að ykkur er alltaf velkomið að leita til okkar.</a:t>
            </a:r>
            <a:endParaRPr lang="is-IS" dirty="0"/>
          </a:p>
        </p:txBody>
      </p:sp>
      <p:sp>
        <p:nvSpPr>
          <p:cNvPr id="4" name="Slide Number Placeholder 3"/>
          <p:cNvSpPr>
            <a:spLocks noGrp="1"/>
          </p:cNvSpPr>
          <p:nvPr>
            <p:ph type="sldNum" sz="quarter" idx="10"/>
          </p:nvPr>
        </p:nvSpPr>
        <p:spPr/>
        <p:txBody>
          <a:bodyPr/>
          <a:lstStyle/>
          <a:p>
            <a:fld id="{948E3408-2148-44D9-87CF-A7F5445E4293}" type="slidenum">
              <a:rPr lang="en-US" smtClean="0"/>
              <a:pPr/>
              <a:t>18</a:t>
            </a:fld>
            <a:endParaRPr lang="en-US"/>
          </a:p>
        </p:txBody>
      </p:sp>
    </p:spTree>
    <p:extLst>
      <p:ext uri="{BB962C8B-B14F-4D97-AF65-F5344CB8AC3E}">
        <p14:creationId xmlns:p14="http://schemas.microsoft.com/office/powerpoint/2010/main" val="410097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21</a:t>
            </a:fld>
            <a:endParaRPr lang="en-US"/>
          </a:p>
        </p:txBody>
      </p:sp>
    </p:spTree>
    <p:extLst>
      <p:ext uri="{BB962C8B-B14F-4D97-AF65-F5344CB8AC3E}">
        <p14:creationId xmlns:p14="http://schemas.microsoft.com/office/powerpoint/2010/main" val="128912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200" b="1" dirty="0"/>
              <a:t>39-54 val </a:t>
            </a:r>
            <a:r>
              <a:rPr lang="is-IS" sz="1200" b="1" dirty="0" err="1"/>
              <a:t>feiningar</a:t>
            </a:r>
            <a:r>
              <a:rPr lang="is-IS" sz="1200" b="1" dirty="0"/>
              <a:t> á námsbrautum </a:t>
            </a: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b="1" dirty="0"/>
          </a:p>
          <a:p>
            <a:r>
              <a:rPr lang="is-IS" sz="1200" b="0" i="0" kern="1200" dirty="0">
                <a:solidFill>
                  <a:schemeClr val="tx1"/>
                </a:solidFill>
                <a:effectLst/>
                <a:latin typeface="+mn-lt"/>
                <a:ea typeface="+mn-ea"/>
                <a:cs typeface="+mn-cs"/>
              </a:rPr>
              <a:t>Hér </a:t>
            </a:r>
            <a:r>
              <a:rPr lang="is-IS" sz="1200" b="0" i="0" kern="1200" dirty="0" err="1">
                <a:solidFill>
                  <a:schemeClr val="tx1"/>
                </a:solidFill>
                <a:effectLst/>
                <a:latin typeface="+mn-lt"/>
                <a:ea typeface="+mn-ea"/>
                <a:cs typeface="+mn-cs"/>
              </a:rPr>
              <a:t>hjá</a:t>
            </a:r>
            <a:r>
              <a:rPr lang="is-IS" sz="1200" b="0" i="0" kern="1200" dirty="0">
                <a:solidFill>
                  <a:schemeClr val="tx1"/>
                </a:solidFill>
                <a:effectLst/>
                <a:latin typeface="+mn-lt"/>
                <a:ea typeface="+mn-ea"/>
                <a:cs typeface="+mn-cs"/>
              </a:rPr>
              <a:t> okkur er mikið námsval og fjölbreytt . Við </a:t>
            </a:r>
            <a:r>
              <a:rPr lang="is-IS" sz="1200" b="0" i="0" kern="1200" dirty="0" err="1">
                <a:solidFill>
                  <a:schemeClr val="tx1"/>
                </a:solidFill>
                <a:effectLst/>
                <a:latin typeface="+mn-lt"/>
                <a:ea typeface="+mn-ea"/>
                <a:cs typeface="+mn-cs"/>
              </a:rPr>
              <a:t>græðum</a:t>
            </a:r>
            <a:r>
              <a:rPr lang="is-IS" sz="1200" b="0" i="0" kern="1200" dirty="0">
                <a:solidFill>
                  <a:schemeClr val="tx1"/>
                </a:solidFill>
                <a:effectLst/>
                <a:latin typeface="+mn-lt"/>
                <a:ea typeface="+mn-ea"/>
                <a:cs typeface="+mn-cs"/>
              </a:rPr>
              <a:t> á því að hér er bæði heilbrigðisskólinn og fjarnám (</a:t>
            </a: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Okkar</a:t>
            </a:r>
            <a:r>
              <a:rPr lang="is-IS" sz="1200" b="0" i="0" kern="1200" baseline="0" dirty="0">
                <a:solidFill>
                  <a:schemeClr val="tx1"/>
                </a:solidFill>
                <a:effectLst/>
                <a:latin typeface="+mn-lt"/>
                <a:ea typeface="+mn-ea"/>
                <a:cs typeface="+mn-cs"/>
              </a:rPr>
              <a:t> námsbrautir eru þannig uppsettar að nemendur hafa mikið að segja um hvað þau vilja </a:t>
            </a:r>
            <a:r>
              <a:rPr lang="is-IS" sz="1200" b="0" i="0" kern="1200" baseline="0" dirty="0" err="1">
                <a:solidFill>
                  <a:schemeClr val="tx1"/>
                </a:solidFill>
                <a:effectLst/>
                <a:latin typeface="+mn-lt"/>
                <a:ea typeface="+mn-ea"/>
                <a:cs typeface="+mn-cs"/>
              </a:rPr>
              <a:t>læra</a:t>
            </a:r>
            <a:r>
              <a:rPr lang="is-IS" sz="1200" b="0" i="0" kern="1200" baseline="0" dirty="0">
                <a:solidFill>
                  <a:schemeClr val="tx1"/>
                </a:solidFill>
                <a:effectLst/>
                <a:latin typeface="+mn-lt"/>
                <a:ea typeface="+mn-ea"/>
                <a:cs typeface="+mn-cs"/>
              </a:rPr>
              <a:t>. Þannig að námsbrautirnar eru með þessu mikla vali sem nemendum finnst mikill kostur.</a:t>
            </a:r>
          </a:p>
          <a:p>
            <a:endParaRPr lang="is-IS" sz="1200" b="0" i="0" kern="1200" dirty="0">
              <a:solidFill>
                <a:schemeClr val="tx1"/>
              </a:solidFill>
              <a:effectLst/>
              <a:latin typeface="+mn-lt"/>
              <a:ea typeface="+mn-ea"/>
              <a:cs typeface="+mn-cs"/>
            </a:endParaRPr>
          </a:p>
          <a:p>
            <a:endParaRPr lang="is-IS" sz="1200" b="0" i="0" kern="1200" dirty="0">
              <a:solidFill>
                <a:schemeClr val="tx1"/>
              </a:solidFill>
              <a:effectLst/>
              <a:latin typeface="+mn-lt"/>
              <a:ea typeface="+mn-ea"/>
              <a:cs typeface="+mn-cs"/>
            </a:endParaRPr>
          </a:p>
          <a:p>
            <a:r>
              <a:rPr lang="is-IS" sz="1200" b="0" i="0" kern="1200" dirty="0">
                <a:solidFill>
                  <a:schemeClr val="tx1"/>
                </a:solidFill>
                <a:effectLst/>
                <a:latin typeface="+mn-lt"/>
                <a:ea typeface="+mn-ea"/>
                <a:cs typeface="+mn-cs"/>
              </a:rPr>
              <a:t>Tölvuleikjahönnun í</a:t>
            </a:r>
            <a:r>
              <a:rPr lang="is-IS" sz="1200" b="0" i="0" kern="1200" baseline="0" dirty="0">
                <a:solidFill>
                  <a:schemeClr val="tx1"/>
                </a:solidFill>
                <a:effectLst/>
                <a:latin typeface="+mn-lt"/>
                <a:ea typeface="+mn-ea"/>
                <a:cs typeface="+mn-cs"/>
              </a:rPr>
              <a:t> </a:t>
            </a:r>
            <a:r>
              <a:rPr lang="is-IS" sz="1200" b="0" i="0" kern="1200" baseline="0" dirty="0" err="1">
                <a:solidFill>
                  <a:schemeClr val="tx1"/>
                </a:solidFill>
                <a:effectLst/>
                <a:latin typeface="+mn-lt"/>
                <a:ea typeface="+mn-ea"/>
                <a:cs typeface="+mn-cs"/>
              </a:rPr>
              <a:t>tví</a:t>
            </a:r>
            <a:r>
              <a:rPr lang="is-IS" sz="1200" b="0" i="0" kern="1200" baseline="0" dirty="0">
                <a:solidFill>
                  <a:schemeClr val="tx1"/>
                </a:solidFill>
                <a:effectLst/>
                <a:latin typeface="+mn-lt"/>
                <a:ea typeface="+mn-ea"/>
                <a:cs typeface="+mn-cs"/>
              </a:rPr>
              <a:t> og þrívídd, grunnáfangi í forritun, bóklegur áfangi um sögu tölvuleikja, vita hvernig þeir eru búnir til</a:t>
            </a:r>
          </a:p>
          <a:p>
            <a:r>
              <a:rPr lang="is-IS" sz="1200" b="0" i="0" kern="1200" baseline="0" dirty="0">
                <a:solidFill>
                  <a:schemeClr val="tx1"/>
                </a:solidFill>
                <a:effectLst/>
                <a:latin typeface="+mn-lt"/>
                <a:ea typeface="+mn-ea"/>
                <a:cs typeface="+mn-cs"/>
              </a:rPr>
              <a:t>Kvikmyndaáfangar: kvikmyndagerð, hönnun og gerð sjónvarpsþátta, kvikmyndalæsi og handritaskrif(4 áfangar)</a:t>
            </a:r>
          </a:p>
          <a:p>
            <a:r>
              <a:rPr lang="is-IS" sz="1200" b="0" i="0" kern="1200" baseline="0" dirty="0">
                <a:solidFill>
                  <a:schemeClr val="tx1"/>
                </a:solidFill>
                <a:effectLst/>
                <a:latin typeface="+mn-lt"/>
                <a:ea typeface="+mn-ea"/>
                <a:cs typeface="+mn-cs"/>
              </a:rPr>
              <a:t>Myndlistaráfangar: Sex myndlistaráfangar (</a:t>
            </a:r>
          </a:p>
          <a:p>
            <a:r>
              <a:rPr lang="is-IS" sz="1200" b="0" i="0" kern="1200" baseline="0" dirty="0">
                <a:solidFill>
                  <a:schemeClr val="tx1"/>
                </a:solidFill>
                <a:effectLst/>
                <a:latin typeface="+mn-lt"/>
                <a:ea typeface="+mn-ea"/>
                <a:cs typeface="+mn-cs"/>
              </a:rPr>
              <a:t>Íþróttaáfangar; líkamsræktarsalurinn hér, Yoga, Fjallganga, eldri fá að vera í sinni líkamsrækt, hjólað/gengið í skólann, fótbolti, og bóklegar</a:t>
            </a:r>
          </a:p>
          <a:p>
            <a:r>
              <a:rPr lang="is-IS" sz="1200" b="0" i="0" kern="1200" baseline="0" dirty="0">
                <a:solidFill>
                  <a:schemeClr val="tx1"/>
                </a:solidFill>
                <a:effectLst/>
                <a:latin typeface="+mn-lt"/>
                <a:ea typeface="+mn-ea"/>
                <a:cs typeface="+mn-cs"/>
              </a:rPr>
              <a:t>Myndlistaráfangar;</a:t>
            </a:r>
            <a:endParaRPr lang="is-I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b="1" dirty="0"/>
          </a:p>
          <a:p>
            <a:endParaRPr lang="is-IS" dirty="0"/>
          </a:p>
        </p:txBody>
      </p:sp>
      <p:sp>
        <p:nvSpPr>
          <p:cNvPr id="4" name="Slide Number Placeholder 3"/>
          <p:cNvSpPr>
            <a:spLocks noGrp="1"/>
          </p:cNvSpPr>
          <p:nvPr>
            <p:ph type="sldNum" sz="quarter" idx="10"/>
          </p:nvPr>
        </p:nvSpPr>
        <p:spPr/>
        <p:txBody>
          <a:bodyPr/>
          <a:lstStyle/>
          <a:p>
            <a:fld id="{F87777E3-2B0F-4970-836F-A9342EDB5D70}" type="slidenum">
              <a:rPr lang="is-IS" smtClean="0"/>
              <a:t>24</a:t>
            </a:fld>
            <a:endParaRPr lang="is-IS"/>
          </a:p>
        </p:txBody>
      </p:sp>
    </p:spTree>
    <p:extLst>
      <p:ext uri="{BB962C8B-B14F-4D97-AF65-F5344CB8AC3E}">
        <p14:creationId xmlns:p14="http://schemas.microsoft.com/office/powerpoint/2010/main" val="79379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Margir grunnskóla</a:t>
            </a:r>
            <a:r>
              <a:rPr lang="is-IS" baseline="0" dirty="0"/>
              <a:t> nemendur eru í fjarnámi </a:t>
            </a:r>
            <a:r>
              <a:rPr lang="is-IS" baseline="0" dirty="0" err="1"/>
              <a:t>hjá</a:t>
            </a:r>
            <a:r>
              <a:rPr lang="is-IS" baseline="0" dirty="0"/>
              <a:t> okkur…einhver í salnum kannski?</a:t>
            </a:r>
          </a:p>
          <a:p>
            <a:r>
              <a:rPr lang="is-IS" baseline="0" dirty="0"/>
              <a:t>Geta þannig stytt námstímann</a:t>
            </a:r>
          </a:p>
          <a:p>
            <a:endParaRPr lang="is-IS" baseline="0" dirty="0"/>
          </a:p>
          <a:p>
            <a:r>
              <a:rPr lang="is-IS" baseline="0" dirty="0"/>
              <a:t>Um 80 áfangar á </a:t>
            </a:r>
            <a:r>
              <a:rPr lang="is-IS" baseline="0" dirty="0" err="1"/>
              <a:t>önn</a:t>
            </a:r>
            <a:endParaRPr lang="is-IS" dirty="0"/>
          </a:p>
        </p:txBody>
      </p:sp>
      <p:sp>
        <p:nvSpPr>
          <p:cNvPr id="4" name="Slide Number Placeholder 3"/>
          <p:cNvSpPr>
            <a:spLocks noGrp="1"/>
          </p:cNvSpPr>
          <p:nvPr>
            <p:ph type="sldNum" sz="quarter" idx="10"/>
          </p:nvPr>
        </p:nvSpPr>
        <p:spPr/>
        <p:txBody>
          <a:bodyPr/>
          <a:lstStyle/>
          <a:p>
            <a:fld id="{F87777E3-2B0F-4970-836F-A9342EDB5D70}" type="slidenum">
              <a:rPr lang="is-IS" smtClean="0"/>
              <a:t>25</a:t>
            </a:fld>
            <a:endParaRPr lang="is-IS"/>
          </a:p>
        </p:txBody>
      </p:sp>
    </p:spTree>
    <p:extLst>
      <p:ext uri="{BB962C8B-B14F-4D97-AF65-F5344CB8AC3E}">
        <p14:creationId xmlns:p14="http://schemas.microsoft.com/office/powerpoint/2010/main" val="296361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Sandra</a:t>
            </a:r>
          </a:p>
          <a:p>
            <a:r>
              <a:rPr lang="is-IS" dirty="0"/>
              <a:t>Á seinustu </a:t>
            </a:r>
            <a:r>
              <a:rPr lang="is-IS" dirty="0" err="1"/>
              <a:t>önn</a:t>
            </a:r>
            <a:r>
              <a:rPr lang="is-IS" dirty="0"/>
              <a:t> voru 25 nemendur í dagsskóla og 12 í fjarnámi sem náðu þessum árangri og fá því niðurfellingu</a:t>
            </a:r>
            <a:r>
              <a:rPr lang="is-IS" baseline="0" dirty="0"/>
              <a:t> á innritunar og efnisgjöldum á þessari </a:t>
            </a:r>
            <a:r>
              <a:rPr lang="is-IS" baseline="0" dirty="0" err="1"/>
              <a:t>önn</a:t>
            </a:r>
            <a:r>
              <a:rPr lang="is-IS" baseline="0" dirty="0"/>
              <a:t>.</a:t>
            </a:r>
            <a:endParaRPr lang="is-IS" dirty="0"/>
          </a:p>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26</a:t>
            </a:fld>
            <a:endParaRPr lang="en-US"/>
          </a:p>
        </p:txBody>
      </p:sp>
    </p:spTree>
    <p:extLst>
      <p:ext uri="{BB962C8B-B14F-4D97-AF65-F5344CB8AC3E}">
        <p14:creationId xmlns:p14="http://schemas.microsoft.com/office/powerpoint/2010/main" val="369701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Hvað getið þið gert?</a:t>
            </a:r>
          </a:p>
          <a:p>
            <a:r>
              <a:rPr lang="is-IS" dirty="0"/>
              <a:t>Verið dugleg að ræða við börnin</a:t>
            </a:r>
            <a:r>
              <a:rPr lang="is-IS" baseline="0" dirty="0"/>
              <a:t> ykkar störf og áhuga</a:t>
            </a:r>
          </a:p>
          <a:p>
            <a:r>
              <a:rPr lang="is-IS" baseline="0" dirty="0" err="1"/>
              <a:t>Ýta</a:t>
            </a:r>
            <a:r>
              <a:rPr lang="is-IS" baseline="0" dirty="0"/>
              <a:t> undir styrkleika þeirra og færni</a:t>
            </a:r>
          </a:p>
          <a:p>
            <a:r>
              <a:rPr lang="is-IS" baseline="0" dirty="0"/>
              <a:t>Hlusta á þau</a:t>
            </a:r>
          </a:p>
          <a:p>
            <a:r>
              <a:rPr lang="is-IS" baseline="0" dirty="0"/>
              <a:t>Styðja, hvetja þau áfram og </a:t>
            </a:r>
            <a:r>
              <a:rPr lang="is-IS" baseline="0" dirty="0" err="1"/>
              <a:t>hrósa</a:t>
            </a:r>
            <a:r>
              <a:rPr lang="is-IS" baseline="0" dirty="0"/>
              <a:t> þeim og fylgja þeim eftir</a:t>
            </a:r>
          </a:p>
          <a:p>
            <a:r>
              <a:rPr lang="is-IS" baseline="0" dirty="0"/>
              <a:t>Óvænta – það er bara </a:t>
            </a:r>
            <a:r>
              <a:rPr lang="is-IS" baseline="0" dirty="0" err="1"/>
              <a:t>t.d</a:t>
            </a:r>
            <a:r>
              <a:rPr lang="is-IS" baseline="0" dirty="0"/>
              <a:t> að þau fari aðra leið í námi en þið hefðuð haldið. Það er ekki þörf á að klára stúdentinn fyrst og svo má fara í iðnnám, við heyrum þetta alltof oft. Kynjaímyndir í störfum</a:t>
            </a:r>
          </a:p>
          <a:p>
            <a:r>
              <a:rPr lang="is-IS" baseline="0" dirty="0"/>
              <a:t>Svefn – ráðlagt samkvæmt landlækni er 8-10 </a:t>
            </a:r>
            <a:r>
              <a:rPr lang="is-IS" baseline="0" dirty="0" err="1"/>
              <a:t>klst</a:t>
            </a:r>
            <a:endParaRPr lang="is-IS" dirty="0"/>
          </a:p>
        </p:txBody>
      </p:sp>
      <p:sp>
        <p:nvSpPr>
          <p:cNvPr id="4" name="Slide Number Placeholder 3"/>
          <p:cNvSpPr>
            <a:spLocks noGrp="1"/>
          </p:cNvSpPr>
          <p:nvPr>
            <p:ph type="sldNum" sz="quarter" idx="10"/>
          </p:nvPr>
        </p:nvSpPr>
        <p:spPr/>
        <p:txBody>
          <a:bodyPr/>
          <a:lstStyle/>
          <a:p>
            <a:fld id="{F87777E3-2B0F-4970-836F-A9342EDB5D70}" type="slidenum">
              <a:rPr lang="is-IS" smtClean="0"/>
              <a:t>27</a:t>
            </a:fld>
            <a:endParaRPr lang="is-IS"/>
          </a:p>
        </p:txBody>
      </p:sp>
    </p:spTree>
    <p:extLst>
      <p:ext uri="{BB962C8B-B14F-4D97-AF65-F5344CB8AC3E}">
        <p14:creationId xmlns:p14="http://schemas.microsoft.com/office/powerpoint/2010/main" val="296200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28</a:t>
            </a:fld>
            <a:endParaRPr lang="en-US"/>
          </a:p>
        </p:txBody>
      </p:sp>
    </p:spTree>
    <p:extLst>
      <p:ext uri="{BB962C8B-B14F-4D97-AF65-F5344CB8AC3E}">
        <p14:creationId xmlns:p14="http://schemas.microsoft.com/office/powerpoint/2010/main" val="128958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nSpc>
                <a:spcPct val="107000"/>
              </a:lnSpc>
              <a:buFont typeface="Symbol" panose="05050102010706020507" pitchFamily="18" charset="2"/>
              <a:buNone/>
            </a:pPr>
            <a:r>
              <a:rPr lang="is-IS" sz="1200" b="0" dirty="0">
                <a:effectLst/>
                <a:latin typeface="Times New Roman" panose="02020603050405020304" pitchFamily="18" charset="0"/>
                <a:ea typeface="Calibri" panose="020F0502020204030204" pitchFamily="34" charset="0"/>
                <a:cs typeface="Times New Roman" panose="02020603050405020304" pitchFamily="18" charset="0"/>
              </a:rPr>
              <a:t>En eins og við öll vitum þá eru forvarnir miklu meira en bara áfengis og vímuefnaforvarnir og leggjum við mikla áherslu á annars konar forvarnir.</a:t>
            </a:r>
          </a:p>
          <a:p>
            <a:pPr marL="0" lvl="0" indent="0">
              <a:lnSpc>
                <a:spcPct val="107000"/>
              </a:lnSpc>
              <a:buFont typeface="Symbol" panose="05050102010706020507" pitchFamily="18" charset="2"/>
              <a:buNone/>
            </a:pPr>
            <a:endParaRPr lang="is-I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is-IS" sz="1200" b="0" dirty="0">
                <a:effectLst/>
                <a:latin typeface="Times New Roman" panose="02020603050405020304" pitchFamily="18" charset="0"/>
                <a:ea typeface="Calibri" panose="020F0502020204030204" pitchFamily="34" charset="0"/>
                <a:cs typeface="Times New Roman" panose="02020603050405020304" pitchFamily="18" charset="0"/>
              </a:rPr>
              <a:t>T.d.</a:t>
            </a:r>
          </a:p>
          <a:p>
            <a:pPr marL="342900" lvl="0" indent="-342900">
              <a:lnSpc>
                <a:spcPct val="107000"/>
              </a:lnSpc>
              <a:buFont typeface="Symbol" panose="05050102010706020507" pitchFamily="18" charset="2"/>
              <a:buChar char=""/>
            </a:pPr>
            <a:endParaRPr lang="is-I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Líkamleg heilsa, andleg heilsa, skjánotkun, kynlíf, samskipti… alla þessa þætti sem skipta máli í heilbrigðu lífi unglings.</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Fræðsluerindi í þemavikum – t.d. umhverfisdagar, jafnréttisvika…hvetjum nemendur til að mæta.</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Samvinna skóla og heimila – hvernig? Sterkari tengsl við foreldrahóp nýnemanna, besta leiðin samkvæmt fræðunum að upplýsa foreldra – því þeirra skilaboð vega þyngst. En virkar ekki nema foreldrar hafi áhuga.</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For.félag</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Facebook</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Email</a:t>
            </a:r>
            <a:endParaRPr lang="is-I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endParaRPr lang="is-I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is-IS" sz="1600" b="0" i="0" dirty="0">
                <a:solidFill>
                  <a:srgbClr val="303030"/>
                </a:solidFill>
                <a:effectLst/>
                <a:latin typeface="Roboto" panose="02000000000000000000" pitchFamily="2" charset="0"/>
              </a:rPr>
              <a:t>Foreldrafélag skólans var stofnað haustið 2008. Stjórn félagsins skipa fimm foreldrar/</a:t>
            </a:r>
            <a:r>
              <a:rPr lang="is-IS" sz="1600" b="0" i="0" dirty="0" err="1">
                <a:solidFill>
                  <a:srgbClr val="303030"/>
                </a:solidFill>
                <a:effectLst/>
                <a:latin typeface="Roboto" panose="02000000000000000000" pitchFamily="2" charset="0"/>
              </a:rPr>
              <a:t>foráðamenn</a:t>
            </a:r>
            <a:r>
              <a:rPr lang="is-IS" sz="1600" b="0" i="0" dirty="0">
                <a:solidFill>
                  <a:srgbClr val="303030"/>
                </a:solidFill>
                <a:effectLst/>
                <a:latin typeface="Roboto" panose="02000000000000000000" pitchFamily="2" charset="0"/>
              </a:rPr>
              <a:t>.</a:t>
            </a:r>
          </a:p>
          <a:p>
            <a:pPr algn="l"/>
            <a:r>
              <a:rPr lang="is-IS" sz="1600" b="0" i="0" dirty="0">
                <a:solidFill>
                  <a:srgbClr val="303030"/>
                </a:solidFill>
                <a:effectLst/>
                <a:latin typeface="Roboto" panose="02000000000000000000" pitchFamily="2" charset="0"/>
              </a:rPr>
              <a:t>Foreldrafélaginu er ætlað að funda reglulega en því miður hefur starfsemi þess legið niðri um hríð m.a. vegna heimsfaraldurs. Verið er að vinna í því að endurvekja það.</a:t>
            </a:r>
          </a:p>
          <a:p>
            <a:pPr marL="1143000" lvl="2" indent="-228600">
              <a:lnSpc>
                <a:spcPct val="107000"/>
              </a:lnSpc>
              <a:buFont typeface="Wingdings" panose="05000000000000000000" pitchFamily="2" charset="2"/>
              <a:buChar char=""/>
            </a:pP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Viðtalstími minn en </a:t>
            </a:r>
            <a:r>
              <a:rPr lang="is-IS" sz="1200" b="1" dirty="0">
                <a:effectLst/>
                <a:latin typeface="Times New Roman" panose="02020603050405020304" pitchFamily="18" charset="0"/>
                <a:ea typeface="Calibri" panose="020F0502020204030204" pitchFamily="34" charset="0"/>
                <a:cs typeface="Times New Roman" panose="02020603050405020304" pitchFamily="18" charset="0"/>
              </a:rPr>
              <a:t>Senda á mig alltaf</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is-IS" sz="1800" dirty="0">
                <a:effectLst/>
                <a:latin typeface="Calibri" panose="020F0502020204030204" pitchFamily="34" charset="0"/>
                <a:ea typeface="Calibri" panose="020F0502020204030204" pitchFamily="34" charset="0"/>
                <a:cs typeface="Times New Roman" panose="02020603050405020304" pitchFamily="18" charset="0"/>
              </a:rPr>
              <a:t>Aldrei hika við að hafa samband við mig, hafið þið einhverjar spurningar varðandi félagsstarfið eða forvarnarmálin.</a:t>
            </a:r>
          </a:p>
          <a:p>
            <a:pPr marL="742950" lvl="1" indent="-285750">
              <a:lnSpc>
                <a:spcPct val="107000"/>
              </a:lnSpc>
              <a:spcAft>
                <a:spcPts val="800"/>
              </a:spcAft>
              <a:buFont typeface="Courier New" panose="02070309020205020404" pitchFamily="49" charset="0"/>
              <a:buChar char="o"/>
            </a:pP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
        <p:nvSpPr>
          <p:cNvPr id="4" name="Slide Number Placeholder 3"/>
          <p:cNvSpPr>
            <a:spLocks noGrp="1"/>
          </p:cNvSpPr>
          <p:nvPr>
            <p:ph type="sldNum" sz="quarter" idx="5"/>
          </p:nvPr>
        </p:nvSpPr>
        <p:spPr/>
        <p:txBody>
          <a:bodyPr/>
          <a:lstStyle/>
          <a:p>
            <a:fld id="{111CF217-934F-43CD-BF5A-23CE4624EF5A}" type="slidenum">
              <a:rPr lang="is-IS" smtClean="0"/>
              <a:t>29</a:t>
            </a:fld>
            <a:endParaRPr lang="is-IS"/>
          </a:p>
        </p:txBody>
      </p:sp>
    </p:spTree>
    <p:extLst>
      <p:ext uri="{BB962C8B-B14F-4D97-AF65-F5344CB8AC3E}">
        <p14:creationId xmlns:p14="http://schemas.microsoft.com/office/powerpoint/2010/main" val="106407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2</a:t>
            </a:fld>
            <a:endParaRPr lang="en-US"/>
          </a:p>
        </p:txBody>
      </p:sp>
    </p:spTree>
    <p:extLst>
      <p:ext uri="{BB962C8B-B14F-4D97-AF65-F5344CB8AC3E}">
        <p14:creationId xmlns:p14="http://schemas.microsoft.com/office/powerpoint/2010/main" val="103383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Brotin skráð af starfsfólki / viðbragðsáætlun fer í gang.</a:t>
            </a: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Font typeface="Courier New" panose="02070309020205020404" pitchFamily="49" charset="0"/>
              <a:buNone/>
            </a:pPr>
            <a:endParaRPr lang="is-I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7000"/>
              </a:lnSpc>
              <a:spcAft>
                <a:spcPts val="800"/>
              </a:spcAft>
              <a:buFont typeface="Courier New" panose="02070309020205020404" pitchFamily="49" charset="0"/>
              <a:buNone/>
            </a:pPr>
            <a:r>
              <a:rPr lang="is-IS" sz="1800" dirty="0">
                <a:effectLst/>
                <a:latin typeface="Calibri" panose="020F0502020204030204" pitchFamily="34" charset="0"/>
                <a:ea typeface="Calibri" panose="020F0502020204030204" pitchFamily="34" charset="0"/>
                <a:cs typeface="Times New Roman" panose="02020603050405020304" pitchFamily="18" charset="0"/>
              </a:rPr>
              <a:t>Og sem forvarnarfulltrúi, vil ég biðja ykkur að vera með okkur í liði um að hvetja unglingana okkar til þess að sleppa vímuefnum sem lengst – hver mánuður sem þau sleppa vímuefnum skiptir máli.</a:t>
            </a:r>
            <a:br>
              <a:rPr lang="is-IS" sz="1800" dirty="0">
                <a:effectLst/>
                <a:latin typeface="Calibri" panose="020F0502020204030204" pitchFamily="34" charset="0"/>
                <a:ea typeface="Calibri" panose="020F0502020204030204" pitchFamily="34" charset="0"/>
                <a:cs typeface="Times New Roman" panose="02020603050405020304" pitchFamily="18" charset="0"/>
              </a:rPr>
            </a:b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a:p>
            <a:endParaRPr lang="is-IS" dirty="0"/>
          </a:p>
        </p:txBody>
      </p:sp>
      <p:sp>
        <p:nvSpPr>
          <p:cNvPr id="4" name="Slide Number Placeholder 3"/>
          <p:cNvSpPr>
            <a:spLocks noGrp="1"/>
          </p:cNvSpPr>
          <p:nvPr>
            <p:ph type="sldNum" sz="quarter" idx="5"/>
          </p:nvPr>
        </p:nvSpPr>
        <p:spPr/>
        <p:txBody>
          <a:bodyPr/>
          <a:lstStyle/>
          <a:p>
            <a:fld id="{111CF217-934F-43CD-BF5A-23CE4624EF5A}" type="slidenum">
              <a:rPr lang="is-IS" smtClean="0"/>
              <a:t>30</a:t>
            </a:fld>
            <a:endParaRPr lang="is-IS"/>
          </a:p>
        </p:txBody>
      </p:sp>
    </p:spTree>
    <p:extLst>
      <p:ext uri="{BB962C8B-B14F-4D97-AF65-F5344CB8AC3E}">
        <p14:creationId xmlns:p14="http://schemas.microsoft.com/office/powerpoint/2010/main" val="1510774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Félagslífið hérna í Fjölbraut við Ármúla hefur verið mjög gott í gegnum tíðina, lá að mestu niðri í </a:t>
            </a: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covid</a:t>
            </a: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 en er allt komið á fullt</a:t>
            </a:r>
          </a:p>
        </p:txBody>
      </p:sp>
      <p:sp>
        <p:nvSpPr>
          <p:cNvPr id="4" name="Slide Number Placeholder 3"/>
          <p:cNvSpPr>
            <a:spLocks noGrp="1"/>
          </p:cNvSpPr>
          <p:nvPr>
            <p:ph type="sldNum" sz="quarter" idx="5"/>
          </p:nvPr>
        </p:nvSpPr>
        <p:spPr/>
        <p:txBody>
          <a:bodyPr/>
          <a:lstStyle/>
          <a:p>
            <a:fld id="{111CF217-934F-43CD-BF5A-23CE4624EF5A}" type="slidenum">
              <a:rPr lang="is-IS" smtClean="0"/>
              <a:t>32</a:t>
            </a:fld>
            <a:endParaRPr lang="is-IS"/>
          </a:p>
        </p:txBody>
      </p:sp>
    </p:spTree>
    <p:extLst>
      <p:ext uri="{BB962C8B-B14F-4D97-AF65-F5344CB8AC3E}">
        <p14:creationId xmlns:p14="http://schemas.microsoft.com/office/powerpoint/2010/main" val="299526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33</a:t>
            </a:fld>
            <a:endParaRPr lang="en-US"/>
          </a:p>
        </p:txBody>
      </p:sp>
    </p:spTree>
    <p:extLst>
      <p:ext uri="{BB962C8B-B14F-4D97-AF65-F5344CB8AC3E}">
        <p14:creationId xmlns:p14="http://schemas.microsoft.com/office/powerpoint/2010/main" val="390523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66AD2788-068D-4D45-8FBA-A5058BA74125}" type="slidenum">
              <a:rPr lang="en-US" smtClean="0"/>
              <a:pPr/>
              <a:t>34</a:t>
            </a:fld>
            <a:endParaRPr lang="en-US"/>
          </a:p>
        </p:txBody>
      </p:sp>
    </p:spTree>
    <p:extLst>
      <p:ext uri="{BB962C8B-B14F-4D97-AF65-F5344CB8AC3E}">
        <p14:creationId xmlns:p14="http://schemas.microsoft.com/office/powerpoint/2010/main" val="801497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35</a:t>
            </a:fld>
            <a:endParaRPr lang="en-US"/>
          </a:p>
        </p:txBody>
      </p:sp>
    </p:spTree>
    <p:extLst>
      <p:ext uri="{BB962C8B-B14F-4D97-AF65-F5344CB8AC3E}">
        <p14:creationId xmlns:p14="http://schemas.microsoft.com/office/powerpoint/2010/main" val="124535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36</a:t>
            </a:fld>
            <a:endParaRPr lang="en-US"/>
          </a:p>
        </p:txBody>
      </p:sp>
    </p:spTree>
    <p:extLst>
      <p:ext uri="{BB962C8B-B14F-4D97-AF65-F5344CB8AC3E}">
        <p14:creationId xmlns:p14="http://schemas.microsoft.com/office/powerpoint/2010/main" val="183764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Ekki ballmenning – mjög fjölbreyttur nemendahópur á mjög víðu aldursbili (kostur og galli)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Höfum haldið sameiginlegt böll með öðrum skólum eins og Tækniskólanum, </a:t>
            </a: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Borgó</a:t>
            </a: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 og FB.</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Við munum halda nýnemaball með </a:t>
            </a: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Borgó</a:t>
            </a: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 og FB 13.sept.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Sem betur fer hefur unglingadrykkja snarminnkað síðan við vorum unglingar.  En við finnum samt að hún er að aukast eftir </a:t>
            </a: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covid</a:t>
            </a: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  Um að gera að vera meðvitaður og fylgjast vel með.</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2400" dirty="0"/>
              <a:t>Áfengismælar og Edrú-pottur</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-nemendum er boðið að blása í mæli við innganginn og fara þá í </a:t>
            </a:r>
            <a:r>
              <a:rPr lang="is-IS" sz="1200" dirty="0" err="1">
                <a:effectLst/>
                <a:latin typeface="Times New Roman" panose="02020603050405020304" pitchFamily="18" charset="0"/>
                <a:ea typeface="Calibri" panose="020F0502020204030204" pitchFamily="34" charset="0"/>
                <a:cs typeface="Times New Roman" panose="02020603050405020304" pitchFamily="18" charset="0"/>
              </a:rPr>
              <a:t>svokallaðann</a:t>
            </a:r>
            <a:r>
              <a:rPr lang="is-IS" sz="1200" dirty="0">
                <a:effectLst/>
                <a:latin typeface="Times New Roman" panose="02020603050405020304" pitchFamily="18" charset="0"/>
                <a:ea typeface="Calibri" panose="020F0502020204030204" pitchFamily="34" charset="0"/>
                <a:cs typeface="Times New Roman" panose="02020603050405020304" pitchFamily="18" charset="0"/>
              </a:rPr>
              <a:t> „edrú pott“.  Síðan er dregið úr þessum potti vinningshafar sem fá vegleg verðlaun.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Góð gæsla, skólastarfsfólk, hjúkrunarfræðingar…</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Hringt í foreldra undir 18 ára</a:t>
            </a:r>
            <a:endParaRPr lang="is-I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
        <p:nvSpPr>
          <p:cNvPr id="4" name="Slide Number Placeholder 3"/>
          <p:cNvSpPr>
            <a:spLocks noGrp="1"/>
          </p:cNvSpPr>
          <p:nvPr>
            <p:ph type="sldNum" sz="quarter" idx="5"/>
          </p:nvPr>
        </p:nvSpPr>
        <p:spPr/>
        <p:txBody>
          <a:bodyPr/>
          <a:lstStyle/>
          <a:p>
            <a:fld id="{111CF217-934F-43CD-BF5A-23CE4624EF5A}" type="slidenum">
              <a:rPr lang="is-IS" smtClean="0"/>
              <a:t>37</a:t>
            </a:fld>
            <a:endParaRPr lang="is-IS"/>
          </a:p>
        </p:txBody>
      </p:sp>
    </p:spTree>
    <p:extLst>
      <p:ext uri="{BB962C8B-B14F-4D97-AF65-F5344CB8AC3E}">
        <p14:creationId xmlns:p14="http://schemas.microsoft.com/office/powerpoint/2010/main" val="20637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Kristrún</a:t>
            </a:r>
          </a:p>
        </p:txBody>
      </p:sp>
      <p:sp>
        <p:nvSpPr>
          <p:cNvPr id="4" name="Slide Number Placeholder 3"/>
          <p:cNvSpPr>
            <a:spLocks noGrp="1"/>
          </p:cNvSpPr>
          <p:nvPr>
            <p:ph type="sldNum" sz="quarter" idx="10"/>
          </p:nvPr>
        </p:nvSpPr>
        <p:spPr/>
        <p:txBody>
          <a:bodyPr/>
          <a:lstStyle/>
          <a:p>
            <a:fld id="{F63D3317-148D-4387-8FE2-77FC5F266C28}" type="slidenum">
              <a:rPr lang="is-IS" smtClean="0"/>
              <a:t>3</a:t>
            </a:fld>
            <a:endParaRPr lang="is-IS"/>
          </a:p>
        </p:txBody>
      </p:sp>
    </p:spTree>
    <p:extLst>
      <p:ext uri="{BB962C8B-B14F-4D97-AF65-F5344CB8AC3E}">
        <p14:creationId xmlns:p14="http://schemas.microsoft.com/office/powerpoint/2010/main" val="3381948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Nú</a:t>
            </a:r>
            <a:r>
              <a:rPr lang="is-IS" baseline="0" dirty="0"/>
              <a:t> þegar allir eru pottþétt vaknaðir þá langar mig að segja ykkur frá Fjölbrautaskólanum við Ármúla.</a:t>
            </a:r>
          </a:p>
          <a:p>
            <a:endParaRPr lang="is-IS" baseline="0" dirty="0"/>
          </a:p>
          <a:p>
            <a:r>
              <a:rPr lang="is-IS" baseline="0" dirty="0"/>
              <a:t>Það vita það ekki allir að </a:t>
            </a:r>
            <a:r>
              <a:rPr lang="is-IS" baseline="0" dirty="0" err="1"/>
              <a:t>þó</a:t>
            </a:r>
            <a:r>
              <a:rPr lang="is-IS" baseline="0" dirty="0"/>
              <a:t> við séum ekki með bekkjarkerfi þá erum við samt með umsjónarkerfi og eru allir nemendur skólans eru með sinn umsjónarkennara og nemendur undir 18 ára fá aukið utanumhald.</a:t>
            </a:r>
            <a:endParaRPr lang="is-IS" dirty="0"/>
          </a:p>
          <a:p>
            <a:endParaRPr lang="is-IS" baseline="0" dirty="0"/>
          </a:p>
          <a:p>
            <a:r>
              <a:rPr lang="is-IS" baseline="0" dirty="0"/>
              <a:t>Vegna þess að við erum fjölbrautaskóli þá stjórna nemendur sínum hraða í námi.  Þið hafið eflaust öll heyrt af styttingu framhaldskólans, ef þið komið til okkar þá þurfið þið ekki að hafa áhyggjur af því að þið verðið að klára á 3 árum. Það er hægt og einhverjir keppast við það. EN margir eru að taka námið á sínum hraða og það er mikill kostur að geta boðið upp á það.</a:t>
            </a:r>
          </a:p>
          <a:p>
            <a:endParaRPr lang="is-IS" baseline="0" dirty="0"/>
          </a:p>
          <a:p>
            <a:r>
              <a:rPr lang="is-IS" baseline="0" dirty="0"/>
              <a:t>Við bjóðum upp á mjög fjölbreytt nám og ég ætla að reyna að gefa ykkur góða hugmynd um hvað er í boði hér </a:t>
            </a:r>
            <a:r>
              <a:rPr lang="is-IS" baseline="0" dirty="0" err="1"/>
              <a:t>hjá</a:t>
            </a:r>
            <a:r>
              <a:rPr lang="is-IS" baseline="0" dirty="0"/>
              <a:t> okkur. </a:t>
            </a:r>
          </a:p>
          <a:p>
            <a:endParaRPr lang="is-IS" baseline="0" dirty="0"/>
          </a:p>
          <a:p>
            <a:r>
              <a:rPr lang="is-IS" baseline="0" dirty="0"/>
              <a:t>Enda á að segja að við ætlum að útskýra bóknámsbrautirnar, segja frá starfsbrautunum og minnast stuttlega á heilbrigðisbrautir. </a:t>
            </a:r>
          </a:p>
          <a:p>
            <a:endParaRPr lang="is-IS" baseline="0" dirty="0"/>
          </a:p>
          <a:p>
            <a:endParaRPr lang="is-IS" dirty="0"/>
          </a:p>
        </p:txBody>
      </p:sp>
      <p:sp>
        <p:nvSpPr>
          <p:cNvPr id="4" name="Slide Number Placeholder 3"/>
          <p:cNvSpPr>
            <a:spLocks noGrp="1"/>
          </p:cNvSpPr>
          <p:nvPr>
            <p:ph type="sldNum" sz="quarter" idx="10"/>
          </p:nvPr>
        </p:nvSpPr>
        <p:spPr/>
        <p:txBody>
          <a:bodyPr/>
          <a:lstStyle/>
          <a:p>
            <a:fld id="{F87777E3-2B0F-4970-836F-A9342EDB5D70}" type="slidenum">
              <a:rPr lang="is-IS" smtClean="0"/>
              <a:t>4</a:t>
            </a:fld>
            <a:endParaRPr lang="is-IS"/>
          </a:p>
        </p:txBody>
      </p:sp>
    </p:spTree>
    <p:extLst>
      <p:ext uri="{BB962C8B-B14F-4D97-AF65-F5344CB8AC3E}">
        <p14:creationId xmlns:p14="http://schemas.microsoft.com/office/powerpoint/2010/main" val="223023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Wingdings" panose="05000000000000000000" pitchFamily="2" charset="2"/>
              <a:buChar char="v"/>
            </a:pPr>
            <a:r>
              <a:rPr lang="is-IS" sz="1200" dirty="0">
                <a:solidFill>
                  <a:srgbClr val="0070C0"/>
                </a:solidFill>
              </a:rPr>
              <a:t>Sigrún</a:t>
            </a:r>
          </a:p>
          <a:p>
            <a:pPr marL="285750" indent="-285750">
              <a:lnSpc>
                <a:spcPct val="150000"/>
              </a:lnSpc>
              <a:buFont typeface="Wingdings" panose="05000000000000000000" pitchFamily="2" charset="2"/>
              <a:buChar char="v"/>
            </a:pPr>
            <a:r>
              <a:rPr lang="is-IS" sz="1200" dirty="0">
                <a:solidFill>
                  <a:srgbClr val="0070C0"/>
                </a:solidFill>
              </a:rPr>
              <a:t>Dæm</a:t>
            </a:r>
            <a:r>
              <a:rPr lang="is-IS" sz="1200" baseline="0" dirty="0">
                <a:solidFill>
                  <a:srgbClr val="0070C0"/>
                </a:solidFill>
              </a:rPr>
              <a:t>i um þið eruð kannski í 6 áföngum..og hver þeirra er 5 eining þá væruð þið í 30 einingum þá önnina. </a:t>
            </a:r>
            <a:endParaRPr lang="is-IS" sz="1200" dirty="0">
              <a:solidFill>
                <a:srgbClr val="0070C0"/>
              </a:solidFill>
            </a:endParaRPr>
          </a:p>
          <a:p>
            <a:pPr marL="285750" indent="-285750">
              <a:lnSpc>
                <a:spcPct val="150000"/>
              </a:lnSpc>
              <a:buFont typeface="Wingdings" panose="05000000000000000000" pitchFamily="2" charset="2"/>
              <a:buChar char="v"/>
            </a:pPr>
            <a:endParaRPr lang="is-IS" sz="1200" dirty="0">
              <a:solidFill>
                <a:srgbClr val="0070C0"/>
              </a:solidFill>
            </a:endParaRPr>
          </a:p>
          <a:p>
            <a:pPr marL="285750" indent="-285750">
              <a:lnSpc>
                <a:spcPct val="150000"/>
              </a:lnSpc>
              <a:buFont typeface="Wingdings" panose="05000000000000000000" pitchFamily="2" charset="2"/>
              <a:buChar char="v"/>
            </a:pPr>
            <a:r>
              <a:rPr lang="is-IS" sz="1200" dirty="0">
                <a:solidFill>
                  <a:srgbClr val="0070C0"/>
                </a:solidFill>
              </a:rPr>
              <a:t>Bóknámsbrautir</a:t>
            </a:r>
            <a:r>
              <a:rPr lang="is-IS" sz="1200" baseline="0" dirty="0">
                <a:solidFill>
                  <a:srgbClr val="0070C0"/>
                </a:solidFill>
              </a:rPr>
              <a:t> eru allar 200 </a:t>
            </a:r>
            <a:r>
              <a:rPr lang="is-IS" sz="1200" baseline="0" dirty="0" err="1">
                <a:solidFill>
                  <a:srgbClr val="0070C0"/>
                </a:solidFill>
              </a:rPr>
              <a:t>feiningar</a:t>
            </a:r>
            <a:r>
              <a:rPr lang="is-IS" sz="1200" baseline="0" dirty="0">
                <a:solidFill>
                  <a:srgbClr val="0070C0"/>
                </a:solidFill>
              </a:rPr>
              <a:t>. </a:t>
            </a:r>
          </a:p>
          <a:p>
            <a:pPr marL="285750" indent="-285750">
              <a:lnSpc>
                <a:spcPct val="150000"/>
              </a:lnSpc>
              <a:buFont typeface="Wingdings" panose="05000000000000000000" pitchFamily="2" charset="2"/>
              <a:buChar char="v"/>
            </a:pPr>
            <a:r>
              <a:rPr lang="is-IS" sz="1200" baseline="0" dirty="0">
                <a:solidFill>
                  <a:srgbClr val="0070C0"/>
                </a:solidFill>
              </a:rPr>
              <a:t>Sameiginlegur kjarni brautanna er 101 </a:t>
            </a:r>
            <a:r>
              <a:rPr lang="is-IS" sz="1200" baseline="0" dirty="0" err="1">
                <a:solidFill>
                  <a:srgbClr val="0070C0"/>
                </a:solidFill>
              </a:rPr>
              <a:t>feining</a:t>
            </a:r>
            <a:r>
              <a:rPr lang="is-IS" sz="1200" baseline="0" dirty="0">
                <a:solidFill>
                  <a:srgbClr val="0070C0"/>
                </a:solidFill>
              </a:rPr>
              <a:t>.</a:t>
            </a:r>
          </a:p>
          <a:p>
            <a:pPr marL="285750" indent="-285750">
              <a:lnSpc>
                <a:spcPct val="150000"/>
              </a:lnSpc>
              <a:buFont typeface="Wingdings" panose="05000000000000000000" pitchFamily="2" charset="2"/>
              <a:buChar char="v"/>
            </a:pPr>
            <a:r>
              <a:rPr lang="is-IS" sz="1200" b="0" i="0" kern="1200" dirty="0">
                <a:solidFill>
                  <a:srgbClr val="0070C0"/>
                </a:solidFill>
                <a:effectLst/>
                <a:latin typeface="+mn-lt"/>
                <a:ea typeface="+mn-ea"/>
                <a:cs typeface="+mn-cs"/>
              </a:rPr>
              <a:t>Umsækjendur sem ekki uppfylla inntökuskilyrði stúdentsbrauta (með D í kjarnagrein) byrja á almennri námsbraut</a:t>
            </a:r>
            <a:r>
              <a:rPr lang="is-IS" sz="1100" b="0" i="0" kern="1200" dirty="0">
                <a:solidFill>
                  <a:schemeClr val="tx1"/>
                </a:solidFill>
                <a:effectLst/>
                <a:latin typeface="+mn-lt"/>
                <a:ea typeface="+mn-ea"/>
                <a:cs typeface="+mn-cs"/>
              </a:rPr>
              <a:t>.</a:t>
            </a:r>
            <a:endParaRPr lang="is-IS" baseline="0" dirty="0"/>
          </a:p>
          <a:p>
            <a:endParaRPr lang="is-IS" dirty="0"/>
          </a:p>
        </p:txBody>
      </p:sp>
      <p:sp>
        <p:nvSpPr>
          <p:cNvPr id="4" name="Slide Number Placeholder 3"/>
          <p:cNvSpPr>
            <a:spLocks noGrp="1"/>
          </p:cNvSpPr>
          <p:nvPr>
            <p:ph type="sldNum" sz="quarter" idx="10"/>
          </p:nvPr>
        </p:nvSpPr>
        <p:spPr/>
        <p:txBody>
          <a:bodyPr/>
          <a:lstStyle/>
          <a:p>
            <a:fld id="{F87777E3-2B0F-4970-836F-A9342EDB5D70}" type="slidenum">
              <a:rPr lang="is-IS" smtClean="0"/>
              <a:t>5</a:t>
            </a:fld>
            <a:endParaRPr lang="is-IS"/>
          </a:p>
        </p:txBody>
      </p:sp>
    </p:spTree>
    <p:extLst>
      <p:ext uri="{BB962C8B-B14F-4D97-AF65-F5344CB8AC3E}">
        <p14:creationId xmlns:p14="http://schemas.microsoft.com/office/powerpoint/2010/main" val="80928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66AD2788-068D-4D45-8FBA-A5058BA74125}" type="slidenum">
              <a:rPr lang="en-US" smtClean="0"/>
              <a:pPr/>
              <a:t>6</a:t>
            </a:fld>
            <a:endParaRPr lang="en-US"/>
          </a:p>
        </p:txBody>
      </p:sp>
    </p:spTree>
    <p:extLst>
      <p:ext uri="{BB962C8B-B14F-4D97-AF65-F5344CB8AC3E}">
        <p14:creationId xmlns:p14="http://schemas.microsoft.com/office/powerpoint/2010/main" val="153359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Sigrún</a:t>
            </a:r>
          </a:p>
        </p:txBody>
      </p:sp>
      <p:sp>
        <p:nvSpPr>
          <p:cNvPr id="4" name="Slide Number Placeholder 3"/>
          <p:cNvSpPr>
            <a:spLocks noGrp="1"/>
          </p:cNvSpPr>
          <p:nvPr>
            <p:ph type="sldNum" sz="quarter" idx="10"/>
          </p:nvPr>
        </p:nvSpPr>
        <p:spPr/>
        <p:txBody>
          <a:bodyPr/>
          <a:lstStyle/>
          <a:p>
            <a:fld id="{F87777E3-2B0F-4970-836F-A9342EDB5D70}" type="slidenum">
              <a:rPr lang="is-IS" smtClean="0"/>
              <a:t>7</a:t>
            </a:fld>
            <a:endParaRPr lang="is-IS"/>
          </a:p>
        </p:txBody>
      </p:sp>
    </p:spTree>
    <p:extLst>
      <p:ext uri="{BB962C8B-B14F-4D97-AF65-F5344CB8AC3E}">
        <p14:creationId xmlns:p14="http://schemas.microsoft.com/office/powerpoint/2010/main" val="46049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Hrönn</a:t>
            </a:r>
          </a:p>
          <a:p>
            <a:r>
              <a:rPr lang="is-IS" dirty="0"/>
              <a:t>Svona </a:t>
            </a:r>
            <a:r>
              <a:rPr lang="is-IS" dirty="0" err="1"/>
              <a:t>lýtur</a:t>
            </a:r>
            <a:r>
              <a:rPr lang="is-IS" dirty="0"/>
              <a:t> stundatafla skólans </a:t>
            </a:r>
            <a:r>
              <a:rPr lang="is-IS" dirty="0" err="1"/>
              <a:t>út</a:t>
            </a:r>
            <a:r>
              <a:rPr lang="is-IS" dirty="0"/>
              <a:t>. Þetta</a:t>
            </a:r>
            <a:r>
              <a:rPr lang="is-IS" baseline="0" dirty="0"/>
              <a:t> kallast stokkatafla, þannig að þið sjáið hvernig tímarnir raðast. </a:t>
            </a:r>
          </a:p>
          <a:p>
            <a:r>
              <a:rPr lang="is-IS" baseline="0" dirty="0"/>
              <a:t>Hérna </a:t>
            </a:r>
            <a:r>
              <a:rPr lang="is-IS" baseline="0" dirty="0" err="1"/>
              <a:t>sést</a:t>
            </a:r>
            <a:r>
              <a:rPr lang="is-IS" baseline="0" dirty="0"/>
              <a:t> að kennsla byrjar </a:t>
            </a:r>
            <a:r>
              <a:rPr lang="is-IS" baseline="0" dirty="0" err="1"/>
              <a:t>kl</a:t>
            </a:r>
            <a:r>
              <a:rPr lang="is-IS" baseline="0" dirty="0"/>
              <a:t> 8:15, nema á mánudögum </a:t>
            </a:r>
            <a:r>
              <a:rPr lang="is-IS" baseline="0" dirty="0" err="1"/>
              <a:t>kl</a:t>
            </a:r>
            <a:r>
              <a:rPr lang="is-IS" baseline="0" dirty="0"/>
              <a:t> 9:20. Það er síðan enginn í skólanum lengur en til 14:10 á föstudögum.</a:t>
            </a:r>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8</a:t>
            </a:fld>
            <a:endParaRPr lang="en-US"/>
          </a:p>
        </p:txBody>
      </p:sp>
    </p:spTree>
    <p:extLst>
      <p:ext uri="{BB962C8B-B14F-4D97-AF65-F5344CB8AC3E}">
        <p14:creationId xmlns:p14="http://schemas.microsoft.com/office/powerpoint/2010/main" val="364496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Þóra</a:t>
            </a:r>
            <a:r>
              <a:rPr lang="is-IS" baseline="0"/>
              <a:t> Kristín</a:t>
            </a:r>
            <a:endParaRPr lang="is-IS" dirty="0"/>
          </a:p>
        </p:txBody>
      </p:sp>
      <p:sp>
        <p:nvSpPr>
          <p:cNvPr id="4" name="Slide Number Placeholder 3"/>
          <p:cNvSpPr>
            <a:spLocks noGrp="1"/>
          </p:cNvSpPr>
          <p:nvPr>
            <p:ph type="sldNum" sz="quarter" idx="10"/>
          </p:nvPr>
        </p:nvSpPr>
        <p:spPr/>
        <p:txBody>
          <a:bodyPr/>
          <a:lstStyle/>
          <a:p>
            <a:fld id="{66AD2788-068D-4D45-8FBA-A5058BA74125}" type="slidenum">
              <a:rPr lang="en-US" smtClean="0"/>
              <a:pPr/>
              <a:t>11</a:t>
            </a:fld>
            <a:endParaRPr lang="en-US"/>
          </a:p>
        </p:txBody>
      </p:sp>
    </p:spTree>
    <p:extLst>
      <p:ext uri="{BB962C8B-B14F-4D97-AF65-F5344CB8AC3E}">
        <p14:creationId xmlns:p14="http://schemas.microsoft.com/office/powerpoint/2010/main" val="2551834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268FAA-2B4D-4D0F-A1F0-EEB2E56ED74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3EEB09C-2277-4E96-8AAD-C60D5D9C9B1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12" y="6416040"/>
            <a:ext cx="2097024" cy="441960"/>
          </a:xfrm>
          <a:prstGeom prst="rect">
            <a:avLst/>
          </a:prstGeom>
          <a:ln>
            <a:noFill/>
          </a:ln>
          <a:effectLst>
            <a:softEdge rad="63500"/>
          </a:effectLst>
        </p:spPr>
      </p:pic>
    </p:spTree>
    <p:extLst>
      <p:ext uri="{BB962C8B-B14F-4D97-AF65-F5344CB8AC3E}">
        <p14:creationId xmlns:p14="http://schemas.microsoft.com/office/powerpoint/2010/main" val="14948391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68FAA-2B4D-4D0F-A1F0-EEB2E56ED74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2EC5861-F809-44A7-B2E9-887623C405FD}" type="slidenum">
              <a:rPr lang="en-US" smtClean="0"/>
              <a:pPr>
                <a:defRPr/>
              </a:pPr>
              <a:t>‹#›</a:t>
            </a:fld>
            <a:endParaRPr lang="en-US"/>
          </a:p>
        </p:txBody>
      </p:sp>
    </p:spTree>
    <p:extLst>
      <p:ext uri="{BB962C8B-B14F-4D97-AF65-F5344CB8AC3E}">
        <p14:creationId xmlns:p14="http://schemas.microsoft.com/office/powerpoint/2010/main" val="320493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68FAA-2B4D-4D0F-A1F0-EEB2E56ED74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FC8830B-CE9A-4B88-BB4E-E54B2C5EF54F}" type="slidenum">
              <a:rPr lang="en-US" smtClean="0"/>
              <a:pPr>
                <a:defRPr/>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12" y="6416040"/>
            <a:ext cx="2097024" cy="441960"/>
          </a:xfrm>
          <a:prstGeom prst="rect">
            <a:avLst/>
          </a:prstGeom>
          <a:ln>
            <a:noFill/>
          </a:ln>
          <a:effectLst>
            <a:softEdge rad="63500"/>
          </a:effectLst>
        </p:spPr>
      </p:pic>
    </p:spTree>
    <p:extLst>
      <p:ext uri="{BB962C8B-B14F-4D97-AF65-F5344CB8AC3E}">
        <p14:creationId xmlns:p14="http://schemas.microsoft.com/office/powerpoint/2010/main" val="206922264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86373" name="Rectangle 5"/>
          <p:cNvSpPr>
            <a:spLocks noGrp="1" noChangeArrowheads="1"/>
          </p:cNvSpPr>
          <p:nvPr>
            <p:ph type="subTitle" idx="1"/>
          </p:nvPr>
        </p:nvSpPr>
        <p:spPr>
          <a:xfrm>
            <a:off x="4643439" y="2924177"/>
            <a:ext cx="4013200" cy="3673475"/>
          </a:xfrm>
        </p:spPr>
        <p:txBody>
          <a:bodyPr anchor="b"/>
          <a:lstStyle>
            <a:lvl1pPr marL="0" indent="0" algn="ctr">
              <a:buFont typeface="Wingdings" pitchFamily="2" charset="2"/>
              <a:buNone/>
              <a:defRPr/>
            </a:lvl1pPr>
          </a:lstStyle>
          <a:p>
            <a:endParaRPr lang="is-IS"/>
          </a:p>
        </p:txBody>
      </p:sp>
    </p:spTree>
    <p:extLst>
      <p:ext uri="{BB962C8B-B14F-4D97-AF65-F5344CB8AC3E}">
        <p14:creationId xmlns:p14="http://schemas.microsoft.com/office/powerpoint/2010/main" val="2330146870"/>
      </p:ext>
    </p:extLst>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endParaRPr lang="is-IS"/>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Rectangle 65"/>
          <p:cNvSpPr>
            <a:spLocks noGrp="1" noChangeArrowheads="1"/>
          </p:cNvSpPr>
          <p:nvPr>
            <p:ph type="dt" sz="half" idx="10"/>
          </p:nvPr>
        </p:nvSpPr>
        <p:spPr>
          <a:ln/>
        </p:spPr>
        <p:txBody>
          <a:bodyPr/>
          <a:lstStyle>
            <a:lvl1pPr>
              <a:defRPr/>
            </a:lvl1pPr>
          </a:lstStyle>
          <a:p>
            <a:pPr>
              <a:defRPr/>
            </a:pPr>
            <a:endParaRPr lang="en-GB"/>
          </a:p>
        </p:txBody>
      </p:sp>
      <p:sp>
        <p:nvSpPr>
          <p:cNvPr id="6" name="Rectangle 66"/>
          <p:cNvSpPr>
            <a:spLocks noGrp="1" noChangeArrowheads="1"/>
          </p:cNvSpPr>
          <p:nvPr>
            <p:ph type="ftr" sz="quarter" idx="11"/>
          </p:nvPr>
        </p:nvSpPr>
        <p:spPr>
          <a:ln/>
        </p:spPr>
        <p:txBody>
          <a:bodyPr/>
          <a:lstStyle>
            <a:lvl1pPr>
              <a:defRPr/>
            </a:lvl1pPr>
          </a:lstStyle>
          <a:p>
            <a:pPr>
              <a:defRPr/>
            </a:pPr>
            <a:endParaRPr lang="en-GB"/>
          </a:p>
        </p:txBody>
      </p:sp>
      <p:sp>
        <p:nvSpPr>
          <p:cNvPr id="7" name="Rectangle 67"/>
          <p:cNvSpPr>
            <a:spLocks noGrp="1" noChangeArrowheads="1"/>
          </p:cNvSpPr>
          <p:nvPr>
            <p:ph type="sldNum" sz="quarter" idx="12"/>
          </p:nvPr>
        </p:nvSpPr>
        <p:spPr>
          <a:ln/>
        </p:spPr>
        <p:txBody>
          <a:bodyPr/>
          <a:lstStyle>
            <a:lvl1pPr>
              <a:defRPr/>
            </a:lvl1pPr>
          </a:lstStyle>
          <a:p>
            <a:pPr>
              <a:defRPr/>
            </a:pPr>
            <a:fld id="{E6676373-CCB8-4AD9-8624-60964FADCC38}" type="slidenum">
              <a:rPr lang="en-GB"/>
              <a:pPr>
                <a:defRPr/>
              </a:pPr>
              <a:t>‹#›</a:t>
            </a:fld>
            <a:endParaRPr lang="en-GB"/>
          </a:p>
        </p:txBody>
      </p:sp>
    </p:spTree>
    <p:extLst>
      <p:ext uri="{BB962C8B-B14F-4D97-AF65-F5344CB8AC3E}">
        <p14:creationId xmlns:p14="http://schemas.microsoft.com/office/powerpoint/2010/main" val="83078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endParaRPr lang="is-IS"/>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lipArt Placeholder 3"/>
          <p:cNvSpPr>
            <a:spLocks noGrp="1"/>
          </p:cNvSpPr>
          <p:nvPr>
            <p:ph type="clipArt" sz="half" idx="2"/>
          </p:nvPr>
        </p:nvSpPr>
        <p:spPr>
          <a:xfrm>
            <a:off x="4800600" y="1905000"/>
            <a:ext cx="3810000" cy="4114800"/>
          </a:xfrm>
        </p:spPr>
        <p:txBody>
          <a:bodyPr/>
          <a:lstStyle/>
          <a:p>
            <a:pPr lvl="0"/>
            <a:endParaRPr lang="is-IS" noProof="0"/>
          </a:p>
        </p:txBody>
      </p:sp>
      <p:sp>
        <p:nvSpPr>
          <p:cNvPr id="5" name="Rectangle 65"/>
          <p:cNvSpPr>
            <a:spLocks noGrp="1" noChangeArrowheads="1"/>
          </p:cNvSpPr>
          <p:nvPr>
            <p:ph type="dt" sz="half" idx="10"/>
          </p:nvPr>
        </p:nvSpPr>
        <p:spPr>
          <a:ln/>
        </p:spPr>
        <p:txBody>
          <a:bodyPr/>
          <a:lstStyle>
            <a:lvl1pPr>
              <a:defRPr/>
            </a:lvl1pPr>
          </a:lstStyle>
          <a:p>
            <a:pPr>
              <a:defRPr/>
            </a:pPr>
            <a:endParaRPr lang="en-GB"/>
          </a:p>
        </p:txBody>
      </p:sp>
      <p:sp>
        <p:nvSpPr>
          <p:cNvPr id="6" name="Rectangle 66"/>
          <p:cNvSpPr>
            <a:spLocks noGrp="1" noChangeArrowheads="1"/>
          </p:cNvSpPr>
          <p:nvPr>
            <p:ph type="ftr" sz="quarter" idx="11"/>
          </p:nvPr>
        </p:nvSpPr>
        <p:spPr>
          <a:ln/>
        </p:spPr>
        <p:txBody>
          <a:bodyPr/>
          <a:lstStyle>
            <a:lvl1pPr>
              <a:defRPr/>
            </a:lvl1pPr>
          </a:lstStyle>
          <a:p>
            <a:pPr>
              <a:defRPr/>
            </a:pPr>
            <a:endParaRPr lang="en-GB"/>
          </a:p>
        </p:txBody>
      </p:sp>
      <p:sp>
        <p:nvSpPr>
          <p:cNvPr id="7" name="Rectangle 67"/>
          <p:cNvSpPr>
            <a:spLocks noGrp="1" noChangeArrowheads="1"/>
          </p:cNvSpPr>
          <p:nvPr>
            <p:ph type="sldNum" sz="quarter" idx="12"/>
          </p:nvPr>
        </p:nvSpPr>
        <p:spPr>
          <a:ln/>
        </p:spPr>
        <p:txBody>
          <a:bodyPr/>
          <a:lstStyle>
            <a:lvl1pPr>
              <a:defRPr/>
            </a:lvl1pPr>
          </a:lstStyle>
          <a:p>
            <a:pPr>
              <a:defRPr/>
            </a:pPr>
            <a:fld id="{6BDAA7E4-D024-488D-9901-70F3F6B743AA}" type="slidenum">
              <a:rPr lang="en-GB"/>
              <a:pPr>
                <a:defRPr/>
              </a:pPr>
              <a:t>‹#›</a:t>
            </a:fld>
            <a:endParaRPr lang="en-GB"/>
          </a:p>
        </p:txBody>
      </p:sp>
    </p:spTree>
    <p:extLst>
      <p:ext uri="{BB962C8B-B14F-4D97-AF65-F5344CB8AC3E}">
        <p14:creationId xmlns:p14="http://schemas.microsoft.com/office/powerpoint/2010/main" val="334596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290" y="116634"/>
            <a:ext cx="75438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822959" y="1916832"/>
            <a:ext cx="7543801"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268FAA-2B4D-4D0F-A1F0-EEB2E56ED74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A3A6479-AA53-4178-A7C9-90AD18DFA1C5}" type="slidenum">
              <a:rPr lang="en-US" smtClean="0"/>
              <a:pPr>
                <a:defRPr/>
              </a:pPr>
              <a:t>‹#›</a:t>
            </a:fld>
            <a:endParaRPr lang="en-US"/>
          </a:p>
        </p:txBody>
      </p:sp>
    </p:spTree>
    <p:extLst>
      <p:ext uri="{BB962C8B-B14F-4D97-AF65-F5344CB8AC3E}">
        <p14:creationId xmlns:p14="http://schemas.microsoft.com/office/powerpoint/2010/main" val="43536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68FAA-2B4D-4D0F-A1F0-EEB2E56ED74D}"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AA19D6C-6FBD-4519-9F69-3786C979B300}"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47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68FAA-2B4D-4D0F-A1F0-EEB2E56ED74D}"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1A35DCB-3443-44A9-896D-1C8AC24358A2}" type="slidenum">
              <a:rPr lang="en-US" smtClean="0"/>
              <a:pPr>
                <a:defRPr/>
              </a:pPr>
              <a:t>‹#›</a:t>
            </a:fld>
            <a:endParaRPr lang="en-US"/>
          </a:p>
        </p:txBody>
      </p:sp>
    </p:spTree>
    <p:extLst>
      <p:ext uri="{BB962C8B-B14F-4D97-AF65-F5344CB8AC3E}">
        <p14:creationId xmlns:p14="http://schemas.microsoft.com/office/powerpoint/2010/main" val="81071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68FAA-2B4D-4D0F-A1F0-EEB2E56ED74D}"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458E37B-B0F1-437D-90F5-3B6E7B07A1B2}" type="slidenum">
              <a:rPr lang="en-US" smtClean="0"/>
              <a:pPr>
                <a:defRPr/>
              </a:pPr>
              <a:t>‹#›</a:t>
            </a:fld>
            <a:endParaRPr lang="en-US"/>
          </a:p>
        </p:txBody>
      </p:sp>
    </p:spTree>
    <p:extLst>
      <p:ext uri="{BB962C8B-B14F-4D97-AF65-F5344CB8AC3E}">
        <p14:creationId xmlns:p14="http://schemas.microsoft.com/office/powerpoint/2010/main" val="73603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68FAA-2B4D-4D0F-A1F0-EEB2E56ED74D}"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517AAD10-4BBA-40FC-8033-44DF6AD35896}" type="slidenum">
              <a:rPr lang="en-US" smtClean="0"/>
              <a:pPr>
                <a:defRPr/>
              </a:pPr>
              <a:t>‹#›</a:t>
            </a:fld>
            <a:endParaRPr lang="en-US"/>
          </a:p>
        </p:txBody>
      </p:sp>
    </p:spTree>
    <p:extLst>
      <p:ext uri="{BB962C8B-B14F-4D97-AF65-F5344CB8AC3E}">
        <p14:creationId xmlns:p14="http://schemas.microsoft.com/office/powerpoint/2010/main" val="306363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268FAA-2B4D-4D0F-A1F0-EEB2E56ED74D}" type="datetimeFigureOut">
              <a:rPr lang="en-US" smtClean="0"/>
              <a:t>8/27/2024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a:defRPr/>
            </a:pPr>
            <a:fld id="{464AFDF5-75D8-41EF-8267-2FA5871B02E0}" type="slidenum">
              <a:rPr lang="en-US" smtClean="0"/>
              <a:pPr>
                <a:defRPr/>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12" y="6416040"/>
            <a:ext cx="2097024" cy="441960"/>
          </a:xfrm>
          <a:prstGeom prst="rect">
            <a:avLst/>
          </a:prstGeom>
          <a:ln>
            <a:noFill/>
          </a:ln>
          <a:effectLst>
            <a:softEdge rad="63500"/>
          </a:effectLst>
        </p:spPr>
      </p:pic>
    </p:spTree>
    <p:extLst>
      <p:ext uri="{BB962C8B-B14F-4D97-AF65-F5344CB8AC3E}">
        <p14:creationId xmlns:p14="http://schemas.microsoft.com/office/powerpoint/2010/main" val="10853318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77268FAA-2B4D-4D0F-A1F0-EEB2E56ED74D}" type="datetimeFigureOut">
              <a:rPr lang="en-US" smtClean="0"/>
              <a:t>8/27/2024</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1B3A542-D8F6-46F6-939F-178D1A1A075D}" type="slidenum">
              <a:rPr lang="en-US" smtClean="0"/>
              <a:pPr>
                <a:defRPr/>
              </a:pPr>
              <a:t>‹#›</a:t>
            </a:fld>
            <a:endParaRPr lang="en-US"/>
          </a:p>
        </p:txBody>
      </p:sp>
    </p:spTree>
    <p:extLst>
      <p:ext uri="{BB962C8B-B14F-4D97-AF65-F5344CB8AC3E}">
        <p14:creationId xmlns:p14="http://schemas.microsoft.com/office/powerpoint/2010/main" val="29930154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7268FAA-2B4D-4D0F-A1F0-EEB2E56ED74D}"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136719AC-FC76-44B9-94E5-BC23A5F8D99C}" type="slidenum">
              <a:rPr lang="en-US" smtClean="0"/>
              <a:pPr>
                <a:defRPr/>
              </a:pPr>
              <a:t>‹#›</a:t>
            </a:fld>
            <a:endParaRPr lang="en-US"/>
          </a:p>
        </p:txBody>
      </p:sp>
    </p:spTree>
    <p:extLst>
      <p:ext uri="{BB962C8B-B14F-4D97-AF65-F5344CB8AC3E}">
        <p14:creationId xmlns:p14="http://schemas.microsoft.com/office/powerpoint/2010/main" val="166826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77268FAA-2B4D-4D0F-A1F0-EEB2E56ED74D}" type="datetimeFigureOut">
              <a:rPr lang="en-US" smtClean="0"/>
              <a:t>8/27/2024</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pPr>
              <a:defRPr/>
            </a:pPr>
            <a:fld id="{B3EEB09C-2277-4E96-8AAD-C60D5D9C9B16}"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9112" y="6416040"/>
            <a:ext cx="2097024" cy="441960"/>
          </a:xfrm>
          <a:prstGeom prst="rect">
            <a:avLst/>
          </a:prstGeom>
          <a:ln>
            <a:noFill/>
          </a:ln>
          <a:effectLst>
            <a:softEdge rad="63500"/>
          </a:effectLst>
        </p:spPr>
      </p:pic>
    </p:spTree>
    <p:extLst>
      <p:ext uri="{BB962C8B-B14F-4D97-AF65-F5344CB8AC3E}">
        <p14:creationId xmlns:p14="http://schemas.microsoft.com/office/powerpoint/2010/main" val="1600791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fa.i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udlaug@fa.is" TargetMode="External"/><Relationship Id="rId7" Type="http://schemas.openxmlformats.org/officeDocument/2006/relationships/image" Target="../media/image9.jpeg"/><Relationship Id="rId2" Type="http://schemas.openxmlformats.org/officeDocument/2006/relationships/hyperlink" Target="mailto:sandra@fa.is" TargetMode="Externa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sigrunfje@fa.i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regina@fa.i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kristen@fa.i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gudlaug@fa.i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is/namid/bokalistar-dagskolans/dagskol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574" y="4675601"/>
            <a:ext cx="8181805" cy="1057655"/>
          </a:xfrm>
        </p:spPr>
        <p:txBody>
          <a:bodyPr>
            <a:normAutofit/>
          </a:bodyPr>
          <a:lstStyle/>
          <a:p>
            <a:r>
              <a:rPr lang="is-IS" sz="4400" dirty="0"/>
              <a:t>FJÖLBRAUTASKÓLINN VIÐ ÁRMÚLA </a:t>
            </a:r>
          </a:p>
        </p:txBody>
      </p:sp>
      <p:sp>
        <p:nvSpPr>
          <p:cNvPr id="3" name="Subtitle 2"/>
          <p:cNvSpPr>
            <a:spLocks noGrp="1"/>
          </p:cNvSpPr>
          <p:nvPr>
            <p:ph type="subTitle" idx="1"/>
          </p:nvPr>
        </p:nvSpPr>
        <p:spPr>
          <a:xfrm>
            <a:off x="475498" y="5805269"/>
            <a:ext cx="8488989" cy="432044"/>
          </a:xfrm>
        </p:spPr>
        <p:txBody>
          <a:bodyPr>
            <a:normAutofit/>
          </a:bodyPr>
          <a:lstStyle/>
          <a:p>
            <a:r>
              <a:rPr lang="is-IS" dirty="0">
                <a:solidFill>
                  <a:schemeClr val="tx1">
                    <a:lumMod val="85000"/>
                    <a:lumOff val="15000"/>
                  </a:schemeClr>
                </a:solidFill>
              </a:rPr>
              <a:t>Foreldrafundur 27. ágúst 2024</a:t>
            </a:r>
          </a:p>
          <a:p>
            <a:endParaRPr lang="is-IS" dirty="0">
              <a:solidFill>
                <a:schemeClr val="tx1">
                  <a:lumMod val="85000"/>
                  <a:lumOff val="15000"/>
                </a:schemeClr>
              </a:solidFill>
            </a:endParaRPr>
          </a:p>
        </p:txBody>
      </p:sp>
      <p:pic>
        <p:nvPicPr>
          <p:cNvPr id="4" name="Picture 3">
            <a:extLst>
              <a:ext uri="{FF2B5EF4-FFF2-40B4-BE49-F238E27FC236}">
                <a16:creationId xmlns:a16="http://schemas.microsoft.com/office/drawing/2014/main" id="{B8949B55-BDF3-74D6-9F1E-3F46C1D41927}"/>
              </a:ext>
            </a:extLst>
          </p:cNvPr>
          <p:cNvPicPr>
            <a:picLocks noChangeAspect="1"/>
          </p:cNvPicPr>
          <p:nvPr/>
        </p:nvPicPr>
        <p:blipFill>
          <a:blip r:embed="rId3"/>
          <a:stretch>
            <a:fillRect/>
          </a:stretch>
        </p:blipFill>
        <p:spPr>
          <a:xfrm>
            <a:off x="0" y="-67524"/>
            <a:ext cx="9144000" cy="5143500"/>
          </a:xfrm>
          <a:prstGeom prst="rect">
            <a:avLst/>
          </a:prstGeom>
        </p:spPr>
      </p:pic>
    </p:spTree>
    <p:extLst>
      <p:ext uri="{BB962C8B-B14F-4D97-AF65-F5344CB8AC3E}">
        <p14:creationId xmlns:p14="http://schemas.microsoft.com/office/powerpoint/2010/main" val="1753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71874A-88D2-86C3-0023-49641692D0DC}"/>
              </a:ext>
            </a:extLst>
          </p:cNvPr>
          <p:cNvPicPr>
            <a:picLocks noChangeAspect="1"/>
          </p:cNvPicPr>
          <p:nvPr/>
        </p:nvPicPr>
        <p:blipFill>
          <a:blip r:embed="rId2"/>
          <a:stretch>
            <a:fillRect/>
          </a:stretch>
        </p:blipFill>
        <p:spPr>
          <a:xfrm>
            <a:off x="0" y="250443"/>
            <a:ext cx="9144000" cy="6130885"/>
          </a:xfrm>
          <a:prstGeom prst="rect">
            <a:avLst/>
          </a:prstGeom>
        </p:spPr>
      </p:pic>
    </p:spTree>
    <p:extLst>
      <p:ext uri="{BB962C8B-B14F-4D97-AF65-F5344CB8AC3E}">
        <p14:creationId xmlns:p14="http://schemas.microsoft.com/office/powerpoint/2010/main" val="239970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7772400" cy="1080120"/>
          </a:xfrm>
          <a:solidFill>
            <a:schemeClr val="bg1"/>
          </a:solidFill>
        </p:spPr>
        <p:txBody>
          <a:bodyPr/>
          <a:lstStyle/>
          <a:p>
            <a:r>
              <a:rPr lang="is-IS" dirty="0"/>
              <a:t>Bókasafn</a:t>
            </a:r>
            <a:endParaRPr lang="en-US" dirty="0"/>
          </a:p>
        </p:txBody>
      </p:sp>
      <p:sp>
        <p:nvSpPr>
          <p:cNvPr id="3" name="Text Placeholder 2"/>
          <p:cNvSpPr>
            <a:spLocks noGrp="1"/>
          </p:cNvSpPr>
          <p:nvPr>
            <p:ph type="body" sz="half" idx="1"/>
          </p:nvPr>
        </p:nvSpPr>
        <p:spPr>
          <a:xfrm>
            <a:off x="539552" y="1700808"/>
            <a:ext cx="8071048" cy="4102968"/>
          </a:xfrm>
        </p:spPr>
        <p:txBody>
          <a:bodyPr>
            <a:normAutofit/>
          </a:bodyPr>
          <a:lstStyle/>
          <a:p>
            <a:pPr lvl="0"/>
            <a:endParaRPr lang="is-IS" sz="2800" u="sng" dirty="0"/>
          </a:p>
          <a:p>
            <a:pPr marL="342900" lvl="0" indent="-342900">
              <a:buFont typeface="Wingdings" panose="05000000000000000000" pitchFamily="2" charset="2"/>
              <a:buChar char=""/>
              <a:tabLst>
                <a:tab pos="457200" algn="l"/>
              </a:tabLst>
            </a:pPr>
            <a:r>
              <a:rPr lang="is-IS" sz="2800" dirty="0"/>
              <a:t>Opnunartími: 								</a:t>
            </a:r>
          </a:p>
          <a:p>
            <a:pPr marL="562356" lvl="1" indent="-342900">
              <a:buFont typeface="Wingdings" panose="05000000000000000000" pitchFamily="2" charset="2"/>
              <a:buChar char=""/>
              <a:tabLst>
                <a:tab pos="457200" algn="l"/>
              </a:tabLst>
            </a:pPr>
            <a:r>
              <a:rPr lang="is-IS" sz="1650" dirty="0">
                <a:effectLst/>
                <a:latin typeface="Aptos" panose="020B0004020202020204" pitchFamily="34" charset="0"/>
                <a:ea typeface="Times New Roman" panose="02020603050405020304" pitchFamily="18" charset="0"/>
                <a:cs typeface="Aptos" panose="020B0004020202020204" pitchFamily="34" charset="0"/>
              </a:rPr>
              <a:t>Mán – fim kl. 8 – 16, föst kl. 8 – 14.00</a:t>
            </a:r>
            <a:endParaRPr lang="is-IS" sz="2800" dirty="0"/>
          </a:p>
          <a:p>
            <a:pPr>
              <a:buFont typeface="Wingdings" panose="05000000000000000000" pitchFamily="2" charset="2"/>
              <a:buChar char="v"/>
            </a:pPr>
            <a:r>
              <a:rPr lang="is-IS" sz="2800" dirty="0">
                <a:effectLst/>
                <a:latin typeface="Aptos" panose="020B0004020202020204" pitchFamily="34" charset="0"/>
                <a:ea typeface="Times New Roman" panose="02020603050405020304" pitchFamily="18" charset="0"/>
                <a:cs typeface="Aptos" panose="020B0004020202020204" pitchFamily="34" charset="0"/>
              </a:rPr>
              <a:t>Kennslu­bækur og kjörbækur eru ekki til heimaláns</a:t>
            </a:r>
            <a:endParaRPr lang="is-IS" sz="2800" dirty="0">
              <a:effectLst/>
              <a:latin typeface="Aptos" panose="020B0004020202020204" pitchFamily="34" charset="0"/>
              <a:ea typeface="Aptos" panose="020B0004020202020204" pitchFamily="34" charset="0"/>
              <a:cs typeface="Aptos" panose="020B0004020202020204" pitchFamily="34" charset="0"/>
            </a:endParaRPr>
          </a:p>
          <a:p>
            <a:pPr lvl="0">
              <a:buFont typeface="Wingdings" panose="05000000000000000000" pitchFamily="2" charset="2"/>
              <a:buChar char="v"/>
            </a:pPr>
            <a:r>
              <a:rPr lang="is-IS" sz="2800" dirty="0"/>
              <a:t>Fjölbreyttur bókakostur</a:t>
            </a:r>
          </a:p>
          <a:p>
            <a:pPr lvl="0">
              <a:buFont typeface="Wingdings" panose="05000000000000000000" pitchFamily="2" charset="2"/>
              <a:buChar char="v"/>
            </a:pPr>
            <a:r>
              <a:rPr lang="is-IS" sz="2800" dirty="0"/>
              <a:t>Góð les- og vinnuaðstaða </a:t>
            </a:r>
          </a:p>
          <a:p>
            <a:pPr lvl="0">
              <a:buFont typeface="Wingdings" panose="05000000000000000000" pitchFamily="2" charset="2"/>
              <a:buChar char="v"/>
            </a:pPr>
            <a:r>
              <a:rPr lang="is-IS" sz="2800" dirty="0"/>
              <a:t>Dagljósalampar</a:t>
            </a:r>
          </a:p>
          <a:p>
            <a:endParaRPr lang="en-US" dirty="0"/>
          </a:p>
        </p:txBody>
      </p:sp>
    </p:spTree>
    <p:extLst>
      <p:ext uri="{BB962C8B-B14F-4D97-AF65-F5344CB8AC3E}">
        <p14:creationId xmlns:p14="http://schemas.microsoft.com/office/powerpoint/2010/main" val="175641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620688"/>
            <a:ext cx="7772400" cy="864096"/>
          </a:xfrm>
          <a:solidFill>
            <a:schemeClr val="bg1"/>
          </a:solidFill>
        </p:spPr>
        <p:txBody>
          <a:bodyPr>
            <a:normAutofit/>
          </a:bodyPr>
          <a:lstStyle/>
          <a:p>
            <a:pPr eaLnBrk="1" hangingPunct="1"/>
            <a:r>
              <a:rPr lang="is-IS" dirty="0"/>
              <a:t>Tölvuþjónusta</a:t>
            </a:r>
            <a:endParaRPr lang="en-US" dirty="0"/>
          </a:p>
        </p:txBody>
      </p:sp>
      <p:sp>
        <p:nvSpPr>
          <p:cNvPr id="6147" name="Rectangle 3" descr="Rectangle: Click to edit Master text styles&#10;Second level&#10;Third level&#10;Fourth level&#10;Fifth level"/>
          <p:cNvSpPr>
            <a:spLocks noGrp="1" noChangeArrowheads="1"/>
          </p:cNvSpPr>
          <p:nvPr>
            <p:ph type="body" sz="half" idx="1"/>
          </p:nvPr>
        </p:nvSpPr>
        <p:spPr>
          <a:xfrm>
            <a:off x="467544" y="1988840"/>
            <a:ext cx="8280920" cy="3888432"/>
          </a:xfrm>
        </p:spPr>
        <p:txBody>
          <a:bodyPr>
            <a:normAutofit fontScale="70000" lnSpcReduction="20000"/>
          </a:bodyPr>
          <a:lstStyle/>
          <a:p>
            <a:pPr marL="3657600" lvl="8" indent="0">
              <a:lnSpc>
                <a:spcPct val="80000"/>
              </a:lnSpc>
              <a:buNone/>
            </a:pPr>
            <a:endParaRPr lang="is-IS" sz="1200" dirty="0">
              <a:latin typeface="Arial" charset="0"/>
            </a:endParaRPr>
          </a:p>
          <a:p>
            <a:pPr lvl="0">
              <a:lnSpc>
                <a:spcPct val="150000"/>
              </a:lnSpc>
              <a:buFont typeface="Wingdings" panose="05000000000000000000" pitchFamily="2" charset="2"/>
              <a:buChar char="v"/>
            </a:pPr>
            <a:r>
              <a:rPr lang="is-IS" sz="2000" dirty="0"/>
              <a:t>Þjónustuverið er staðsett á sömu hæð og skrifstofan. Þar er hægt að fá aðstoð á auglýstum tímum.</a:t>
            </a:r>
          </a:p>
          <a:p>
            <a:pPr lvl="0">
              <a:lnSpc>
                <a:spcPct val="150000"/>
              </a:lnSpc>
              <a:buFont typeface="Wingdings" panose="05000000000000000000" pitchFamily="2" charset="2"/>
              <a:buChar char="v"/>
            </a:pPr>
            <a:r>
              <a:rPr lang="is-IS" sz="2000" dirty="0"/>
              <a:t>INNA er sameiginlegt upplýsingakerfi framhaldsskólanna. Innskráning með rafrænum skilríkjum eða Íslykli. </a:t>
            </a:r>
          </a:p>
          <a:p>
            <a:pPr lvl="0">
              <a:lnSpc>
                <a:spcPct val="150000"/>
              </a:lnSpc>
              <a:buFont typeface="Wingdings" panose="05000000000000000000" pitchFamily="2" charset="2"/>
              <a:buChar char="v"/>
            </a:pPr>
            <a:r>
              <a:rPr lang="is-IS" sz="2000" dirty="0"/>
              <a:t>Nemendur fá sendan tölvupóst með notendanafni og lykilorði til að tengjast inn á tölvur skólans.</a:t>
            </a:r>
            <a:br>
              <a:rPr lang="is-IS" sz="2000" dirty="0"/>
            </a:br>
            <a:r>
              <a:rPr lang="is-IS" sz="2000" dirty="0"/>
              <a:t> „FA-NEMENDUR“ er þráðlausa net skólans. Í gegnum það net geta nemendur tengt eigin tölvu, spjaldtölvur og síma.</a:t>
            </a:r>
          </a:p>
          <a:p>
            <a:pPr lvl="0">
              <a:lnSpc>
                <a:spcPct val="150000"/>
              </a:lnSpc>
              <a:buFont typeface="Wingdings" panose="05000000000000000000" pitchFamily="2" charset="2"/>
              <a:buChar char="v"/>
            </a:pPr>
            <a:r>
              <a:rPr lang="is-IS" sz="2000" dirty="0"/>
              <a:t>Á heimasíðu skólans (</a:t>
            </a:r>
            <a:r>
              <a:rPr lang="is-IS" sz="2000" dirty="0">
                <a:hlinkClick r:id="rId3"/>
              </a:rPr>
              <a:t>www.fa.is</a:t>
            </a:r>
            <a:r>
              <a:rPr lang="is-IS" sz="2000" dirty="0"/>
              <a:t>) hlekkinn „Þjónusta – Tölvu- og þjónustuver“ þar sem eru ýmsar tölvutengdar leiðbeiningar t.d. um hvernig Office 365 pakkinn er sóttur á eigin vél og settur upp.</a:t>
            </a:r>
          </a:p>
          <a:p>
            <a:pPr lvl="0">
              <a:lnSpc>
                <a:spcPct val="150000"/>
              </a:lnSpc>
              <a:buFont typeface="Wingdings" panose="05000000000000000000" pitchFamily="2" charset="2"/>
              <a:buChar char="v"/>
            </a:pPr>
            <a:r>
              <a:rPr lang="is-IS" sz="2000" dirty="0"/>
              <a:t>Prentari fyrir nemendur er staðsettur við tölvustofurnar í </a:t>
            </a:r>
            <a:r>
              <a:rPr lang="is-IS" sz="2000" dirty="0" err="1"/>
              <a:t>N-álmu</a:t>
            </a:r>
            <a:r>
              <a:rPr lang="is-IS" sz="2000" dirty="0"/>
              <a:t>. 400 kr. inneign á önn til ljósritunar og prentunar.  Hvert blað kostar 10 kr. en 50 kr. í lit. Hægt að kaupa inneign á bókasafni og á skrifstofu.  </a:t>
            </a:r>
          </a:p>
          <a:p>
            <a:pPr lvl="0">
              <a:lnSpc>
                <a:spcPct val="150000"/>
              </a:lnSpc>
              <a:buFont typeface="Wingdings" panose="05000000000000000000" pitchFamily="2" charset="2"/>
              <a:buChar char="v"/>
            </a:pPr>
            <a:r>
              <a:rPr lang="is-IS" sz="2000" dirty="0"/>
              <a:t>Aðgangur að tölvum í Tölvuveri sem er á 2. hæð í </a:t>
            </a:r>
            <a:r>
              <a:rPr lang="is-IS" sz="2000" dirty="0" err="1"/>
              <a:t>N-álmu</a:t>
            </a:r>
            <a:r>
              <a:rPr lang="is-IS" sz="2000" dirty="0"/>
              <a:t> og á bókasafni.</a:t>
            </a:r>
            <a:endParaRPr lang="en-US" sz="2000" dirty="0">
              <a:latin typeface="Arial" charset="0"/>
            </a:endParaRPr>
          </a:p>
        </p:txBody>
      </p:sp>
    </p:spTree>
    <p:extLst>
      <p:ext uri="{BB962C8B-B14F-4D97-AF65-F5344CB8AC3E}">
        <p14:creationId xmlns:p14="http://schemas.microsoft.com/office/powerpoint/2010/main" val="32588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C051-8E37-EDF6-E098-84D824F3F7E6}"/>
              </a:ext>
            </a:extLst>
          </p:cNvPr>
          <p:cNvSpPr>
            <a:spLocks noGrp="1"/>
          </p:cNvSpPr>
          <p:nvPr>
            <p:ph type="title"/>
          </p:nvPr>
        </p:nvSpPr>
        <p:spPr/>
        <p:txBody>
          <a:bodyPr/>
          <a:lstStyle/>
          <a:p>
            <a:r>
              <a:rPr lang="is-IS" dirty="0"/>
              <a:t>Námsbækur	</a:t>
            </a:r>
          </a:p>
        </p:txBody>
      </p:sp>
      <p:sp>
        <p:nvSpPr>
          <p:cNvPr id="3" name="Content Placeholder 2">
            <a:extLst>
              <a:ext uri="{FF2B5EF4-FFF2-40B4-BE49-F238E27FC236}">
                <a16:creationId xmlns:a16="http://schemas.microsoft.com/office/drawing/2014/main" id="{E9E30678-4B57-B1A6-EC7E-1F1976134EAD}"/>
              </a:ext>
            </a:extLst>
          </p:cNvPr>
          <p:cNvSpPr>
            <a:spLocks noGrp="1"/>
          </p:cNvSpPr>
          <p:nvPr>
            <p:ph idx="1"/>
          </p:nvPr>
        </p:nvSpPr>
        <p:spPr/>
        <p:txBody>
          <a:bodyPr>
            <a:normAutofit/>
          </a:bodyPr>
          <a:lstStyle/>
          <a:p>
            <a:pPr>
              <a:buFont typeface="Wingdings" panose="05000000000000000000" pitchFamily="2" charset="2"/>
              <a:buChar char="v"/>
            </a:pPr>
            <a:r>
              <a:rPr lang="is-IS" sz="3200" dirty="0"/>
              <a:t>Námsgagnalisti inn í Innu</a:t>
            </a:r>
          </a:p>
          <a:p>
            <a:pPr marL="0" indent="0">
              <a:buNone/>
            </a:pPr>
            <a:endParaRPr lang="is-IS" sz="3200" dirty="0"/>
          </a:p>
          <a:p>
            <a:pPr>
              <a:buFont typeface="Wingdings" panose="05000000000000000000" pitchFamily="2" charset="2"/>
              <a:buChar char="v"/>
            </a:pPr>
            <a:r>
              <a:rPr lang="is-IS" sz="3200" dirty="0"/>
              <a:t>Skiptibókamarkaður í A4 í Skeifunni</a:t>
            </a:r>
          </a:p>
          <a:p>
            <a:pPr marL="0" indent="0">
              <a:buNone/>
            </a:pPr>
            <a:endParaRPr lang="is-IS" sz="3200" dirty="0"/>
          </a:p>
          <a:p>
            <a:pPr>
              <a:buFont typeface="Wingdings" panose="05000000000000000000" pitchFamily="2" charset="2"/>
              <a:buChar char="v"/>
            </a:pPr>
            <a:r>
              <a:rPr lang="is-IS" sz="3200" dirty="0"/>
              <a:t>Skiptibókamarkaður FÁ á Facebook</a:t>
            </a:r>
          </a:p>
        </p:txBody>
      </p:sp>
    </p:spTree>
    <p:extLst>
      <p:ext uri="{BB962C8B-B14F-4D97-AF65-F5344CB8AC3E}">
        <p14:creationId xmlns:p14="http://schemas.microsoft.com/office/powerpoint/2010/main" val="356779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is-IS" dirty="0"/>
              <a:t>Íþróttir</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s-IS" sz="1800" dirty="0"/>
              <a:t>ÍÞRÓ1AC01</a:t>
            </a:r>
            <a:r>
              <a:rPr lang="is-IS" sz="1800" dirty="0">
                <a:solidFill>
                  <a:srgbClr val="FF0000"/>
                </a:solidFill>
              </a:rPr>
              <a:t> </a:t>
            </a:r>
            <a:r>
              <a:rPr lang="is-IS" sz="1800" dirty="0"/>
              <a:t>- Það er einn tími í töflu og nemandi þarf að bæta öðrum tíma við í samvinnu við íþróttakennara í fyrsta tíma </a:t>
            </a:r>
          </a:p>
          <a:p>
            <a:pPr>
              <a:buFont typeface="Wingdings" panose="05000000000000000000" pitchFamily="2" charset="2"/>
              <a:buChar char="v"/>
            </a:pPr>
            <a:r>
              <a:rPr lang="is-IS" sz="1800" dirty="0"/>
              <a:t>Fjölbreytt úrval íþróttaáfanga í boði</a:t>
            </a:r>
          </a:p>
          <a:p>
            <a:pPr lvl="1">
              <a:buFont typeface="Wingdings" panose="05000000000000000000" pitchFamily="2" charset="2"/>
              <a:buChar char="v"/>
            </a:pPr>
            <a:r>
              <a:rPr lang="is-IS" sz="1800" dirty="0"/>
              <a:t>Almennar íþróttir</a:t>
            </a:r>
          </a:p>
          <a:p>
            <a:pPr lvl="1">
              <a:buFont typeface="Wingdings" panose="05000000000000000000" pitchFamily="2" charset="2"/>
              <a:buChar char="v"/>
            </a:pPr>
            <a:r>
              <a:rPr lang="is-IS" sz="1800" dirty="0"/>
              <a:t>Líkamsrækt – stöðvaþjálfun</a:t>
            </a:r>
          </a:p>
          <a:p>
            <a:pPr lvl="1">
              <a:buFont typeface="Wingdings" panose="05000000000000000000" pitchFamily="2" charset="2"/>
              <a:buChar char="v"/>
            </a:pPr>
            <a:r>
              <a:rPr lang="is-IS" sz="1800" dirty="0"/>
              <a:t>Bóklegar íþróttir</a:t>
            </a:r>
          </a:p>
          <a:p>
            <a:pPr lvl="1">
              <a:buFont typeface="Wingdings" panose="05000000000000000000" pitchFamily="2" charset="2"/>
              <a:buChar char="v"/>
            </a:pPr>
            <a:r>
              <a:rPr lang="is-IS" sz="1800" dirty="0"/>
              <a:t>Jóga</a:t>
            </a:r>
          </a:p>
          <a:p>
            <a:pPr lvl="1">
              <a:buFont typeface="Wingdings" panose="05000000000000000000" pitchFamily="2" charset="2"/>
              <a:buChar char="v"/>
            </a:pPr>
            <a:r>
              <a:rPr lang="is-IS" sz="1800" dirty="0"/>
              <a:t>Fjallganga</a:t>
            </a:r>
          </a:p>
          <a:p>
            <a:pPr lvl="1">
              <a:buFont typeface="Wingdings" panose="05000000000000000000" pitchFamily="2" charset="2"/>
              <a:buChar char="v"/>
            </a:pPr>
            <a:r>
              <a:rPr lang="is-IS" sz="1800" dirty="0"/>
              <a:t>Fótbolti</a:t>
            </a:r>
          </a:p>
          <a:p>
            <a:pPr lvl="1">
              <a:buFont typeface="Wingdings" panose="05000000000000000000" pitchFamily="2" charset="2"/>
              <a:buChar char="v"/>
            </a:pPr>
            <a:r>
              <a:rPr lang="is-IS" sz="1800" dirty="0"/>
              <a:t>Hjóla/ganga í skólann</a:t>
            </a:r>
          </a:p>
          <a:p>
            <a:pPr lvl="1">
              <a:buFont typeface="Wingdings" panose="05000000000000000000" pitchFamily="2" charset="2"/>
              <a:buChar char="v"/>
            </a:pPr>
            <a:r>
              <a:rPr lang="is-IS" sz="1800" dirty="0"/>
              <a:t>Þeir sem eru eldri en 18 ára fá einingu fyrir hreyfingu utan skóla (í samráði við íþróttakennara)</a:t>
            </a:r>
          </a:p>
        </p:txBody>
      </p:sp>
    </p:spTree>
    <p:extLst>
      <p:ext uri="{BB962C8B-B14F-4D97-AF65-F5344CB8AC3E}">
        <p14:creationId xmlns:p14="http://schemas.microsoft.com/office/powerpoint/2010/main" val="231178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Mötuneyti</a:t>
            </a:r>
          </a:p>
        </p:txBody>
      </p:sp>
      <p:sp>
        <p:nvSpPr>
          <p:cNvPr id="3" name="Content Placeholder 2"/>
          <p:cNvSpPr>
            <a:spLocks noGrp="1"/>
          </p:cNvSpPr>
          <p:nvPr>
            <p:ph idx="1"/>
          </p:nvPr>
        </p:nvSpPr>
        <p:spPr/>
        <p:txBody>
          <a:bodyPr>
            <a:normAutofit/>
          </a:bodyPr>
          <a:lstStyle/>
          <a:p>
            <a:pPr marL="285750" indent="-285750">
              <a:buFont typeface="Wingdings" panose="05000000000000000000" pitchFamily="2" charset="2"/>
              <a:buChar char="v"/>
            </a:pPr>
            <a:r>
              <a:rPr lang="is-IS" sz="2400" dirty="0"/>
              <a:t>Heit máltíð kr. 1487.- en hægt er að kaupa klippikort á 14.122 fyrir 10 máltíðir.</a:t>
            </a:r>
          </a:p>
          <a:p>
            <a:pPr marL="285750" indent="-285750">
              <a:buFont typeface="Wingdings" panose="05000000000000000000" pitchFamily="2" charset="2"/>
              <a:buChar char="v"/>
            </a:pPr>
            <a:r>
              <a:rPr lang="is-IS" sz="2400" dirty="0"/>
              <a:t>Hægt að kaupa og drykki, samlokur og fleira</a:t>
            </a:r>
          </a:p>
          <a:p>
            <a:pPr marL="285750" indent="-285750">
              <a:buFont typeface="Wingdings" panose="05000000000000000000" pitchFamily="2" charset="2"/>
              <a:buChar char="v"/>
            </a:pPr>
            <a:r>
              <a:rPr lang="is-IS" sz="2400" dirty="0"/>
              <a:t>Örbylgjuofn og grill til að hita mat</a:t>
            </a:r>
          </a:p>
        </p:txBody>
      </p:sp>
    </p:spTree>
    <p:extLst>
      <p:ext uri="{BB962C8B-B14F-4D97-AF65-F5344CB8AC3E}">
        <p14:creationId xmlns:p14="http://schemas.microsoft.com/office/powerpoint/2010/main" val="173329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Skápar</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s-IS" sz="2400" dirty="0"/>
              <a:t>Hægt að leigja skáp á þjónustuborðinu</a:t>
            </a:r>
          </a:p>
          <a:p>
            <a:pPr marL="0" indent="0">
              <a:buNone/>
            </a:pPr>
            <a:endParaRPr lang="is-IS" sz="3600" dirty="0"/>
          </a:p>
          <a:p>
            <a:pPr marL="0" indent="0">
              <a:buNone/>
            </a:pPr>
            <a:r>
              <a:rPr lang="is-IS" sz="3600" dirty="0"/>
              <a:t>Bílastæði </a:t>
            </a:r>
          </a:p>
          <a:p>
            <a:pPr>
              <a:buFont typeface="Wingdings" panose="05000000000000000000" pitchFamily="2" charset="2"/>
              <a:buChar char="v"/>
            </a:pPr>
            <a:r>
              <a:rPr lang="is-IS" sz="2400" dirty="0"/>
              <a:t>Sótt um á heimasíðu skólans</a:t>
            </a:r>
          </a:p>
          <a:p>
            <a:pPr>
              <a:buFont typeface="Wingdings" panose="05000000000000000000" pitchFamily="2" charset="2"/>
              <a:buChar char="v"/>
            </a:pPr>
            <a:r>
              <a:rPr lang="is-IS" sz="2400" dirty="0"/>
              <a:t>Kort 1500 </a:t>
            </a:r>
            <a:r>
              <a:rPr lang="is-IS" sz="2400" dirty="0" err="1"/>
              <a:t>kr</a:t>
            </a:r>
            <a:endParaRPr lang="is-IS" sz="2400" dirty="0"/>
          </a:p>
          <a:p>
            <a:pPr>
              <a:buFont typeface="Wingdings" panose="05000000000000000000" pitchFamily="2" charset="2"/>
              <a:buChar char="v"/>
            </a:pPr>
            <a:r>
              <a:rPr lang="is-IS" sz="2400" dirty="0"/>
              <a:t>Kostar 5000 </a:t>
            </a:r>
            <a:r>
              <a:rPr lang="is-IS" sz="2400" dirty="0" err="1"/>
              <a:t>kr</a:t>
            </a:r>
            <a:endParaRPr lang="is-IS" sz="2400" dirty="0"/>
          </a:p>
        </p:txBody>
      </p:sp>
    </p:spTree>
    <p:extLst>
      <p:ext uri="{BB962C8B-B14F-4D97-AF65-F5344CB8AC3E}">
        <p14:creationId xmlns:p14="http://schemas.microsoft.com/office/powerpoint/2010/main" val="64828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Námsráðgjöf</a:t>
            </a:r>
            <a:br>
              <a:rPr lang="is-IS" dirty="0"/>
            </a:br>
            <a:r>
              <a:rPr lang="is-IS" dirty="0"/>
              <a:t>Almennar fyrirspurnir: namsradgjof@fa.is</a:t>
            </a:r>
          </a:p>
        </p:txBody>
      </p:sp>
      <p:sp>
        <p:nvSpPr>
          <p:cNvPr id="3" name="Text Placeholder 2"/>
          <p:cNvSpPr>
            <a:spLocks noGrp="1"/>
          </p:cNvSpPr>
          <p:nvPr>
            <p:ph type="body" sz="half" idx="1"/>
          </p:nvPr>
        </p:nvSpPr>
        <p:spPr>
          <a:xfrm>
            <a:off x="838200" y="1905000"/>
            <a:ext cx="7982272" cy="4332312"/>
          </a:xfrm>
        </p:spPr>
        <p:txBody>
          <a:bodyPr>
            <a:normAutofit/>
          </a:bodyPr>
          <a:lstStyle/>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endParaRPr lang="is-IS" dirty="0"/>
          </a:p>
          <a:p>
            <a:pPr marL="0" indent="0">
              <a:buNone/>
            </a:pPr>
            <a:r>
              <a:rPr lang="is-IS" dirty="0"/>
              <a:t>  Sandra Þóroddsdóttir                           Guðlaug Ragnarsdóttir                      Sigrún </a:t>
            </a:r>
            <a:r>
              <a:rPr lang="is-IS" dirty="0" err="1"/>
              <a:t>Fjelsted</a:t>
            </a:r>
            <a:r>
              <a:rPr lang="is-IS" dirty="0"/>
              <a:t> Sveinsdóttir                     </a:t>
            </a:r>
          </a:p>
          <a:p>
            <a:pPr marL="0" indent="0">
              <a:buNone/>
            </a:pPr>
            <a:r>
              <a:rPr lang="is-IS" u="sng" dirty="0">
                <a:solidFill>
                  <a:schemeClr val="tx1"/>
                </a:solidFill>
                <a:hlinkClick r:id="rId2">
                  <a:extLst>
                    <a:ext uri="{A12FA001-AC4F-418D-AE19-62706E023703}">
                      <ahyp:hlinkClr xmlns:ahyp="http://schemas.microsoft.com/office/drawing/2018/hyperlinkcolor" val="tx"/>
                    </a:ext>
                  </a:extLst>
                </a:hlinkClick>
              </a:rPr>
              <a:t>  </a:t>
            </a:r>
            <a:r>
              <a:rPr lang="is-IS" dirty="0">
                <a:solidFill>
                  <a:schemeClr val="tx1"/>
                </a:solidFill>
                <a:hlinkClick r:id="rId2">
                  <a:extLst>
                    <a:ext uri="{A12FA001-AC4F-418D-AE19-62706E023703}">
                      <ahyp:hlinkClr xmlns:ahyp="http://schemas.microsoft.com/office/drawing/2018/hyperlinkcolor" val="tx"/>
                    </a:ext>
                  </a:extLst>
                </a:hlinkClick>
              </a:rPr>
              <a:t>sandra@fa.is</a:t>
            </a:r>
            <a:r>
              <a:rPr lang="is-IS" dirty="0">
                <a:solidFill>
                  <a:schemeClr val="tx1"/>
                </a:solidFill>
              </a:rPr>
              <a:t>                                           </a:t>
            </a:r>
            <a:r>
              <a:rPr lang="is-IS" dirty="0">
                <a:solidFill>
                  <a:schemeClr val="tx1"/>
                </a:solidFill>
                <a:hlinkClick r:id="rId3">
                  <a:extLst>
                    <a:ext uri="{A12FA001-AC4F-418D-AE19-62706E023703}">
                      <ahyp:hlinkClr xmlns:ahyp="http://schemas.microsoft.com/office/drawing/2018/hyperlinkcolor" val="tx"/>
                    </a:ext>
                  </a:extLst>
                </a:hlinkClick>
              </a:rPr>
              <a:t>gudlaug@fa.is</a:t>
            </a:r>
            <a:r>
              <a:rPr lang="is-IS" dirty="0">
                <a:solidFill>
                  <a:schemeClr val="tx1"/>
                </a:solidFill>
              </a:rPr>
              <a:t>                                     </a:t>
            </a:r>
            <a:r>
              <a:rPr lang="is-IS" dirty="0">
                <a:solidFill>
                  <a:schemeClr val="tx1"/>
                </a:solidFill>
                <a:hlinkClick r:id="rId4">
                  <a:extLst>
                    <a:ext uri="{A12FA001-AC4F-418D-AE19-62706E023703}">
                      <ahyp:hlinkClr xmlns:ahyp="http://schemas.microsoft.com/office/drawing/2018/hyperlinkcolor" val="tx"/>
                    </a:ext>
                  </a:extLst>
                </a:hlinkClick>
              </a:rPr>
              <a:t>sigrunfje@fa.is</a:t>
            </a:r>
            <a:endParaRPr lang="is-IS" dirty="0">
              <a:solidFill>
                <a:schemeClr val="tx1"/>
              </a:solidFill>
            </a:endParaRPr>
          </a:p>
          <a:p>
            <a:pPr marL="0" indent="0">
              <a:buNone/>
            </a:pPr>
            <a:endParaRPr lang="is-IS" dirty="0"/>
          </a:p>
        </p:txBody>
      </p:sp>
      <p:pic>
        <p:nvPicPr>
          <p:cNvPr id="5" name="Online Image Placeholder 4" descr="A person with long blonde hair&#10;&#10;Description automatically generated">
            <a:extLst>
              <a:ext uri="{FF2B5EF4-FFF2-40B4-BE49-F238E27FC236}">
                <a16:creationId xmlns:a16="http://schemas.microsoft.com/office/drawing/2014/main" id="{9808D3AC-934B-DCA3-0B10-06E63EB1D50C}"/>
              </a:ext>
            </a:extLst>
          </p:cNvPr>
          <p:cNvPicPr>
            <a:picLocks noGrp="1" noChangeAspect="1"/>
          </p:cNvPicPr>
          <p:nvPr>
            <p:ph type="clipArt" sz="half" idx="2"/>
          </p:nvPr>
        </p:nvPicPr>
        <p:blipFill>
          <a:blip r:embed="rId5" cstate="print">
            <a:extLst>
              <a:ext uri="{28A0092B-C50C-407E-A947-70E740481C1C}">
                <a14:useLocalDpi xmlns:a14="http://schemas.microsoft.com/office/drawing/2010/main" val="0"/>
              </a:ext>
            </a:extLst>
          </a:blip>
          <a:stretch>
            <a:fillRect/>
          </a:stretch>
        </p:blipFill>
        <p:spPr>
          <a:xfrm>
            <a:off x="921192" y="1966803"/>
            <a:ext cx="2221632" cy="3332026"/>
          </a:xfrm>
        </p:spPr>
      </p:pic>
      <p:pic>
        <p:nvPicPr>
          <p:cNvPr id="7" name="Picture 6" descr="A person with blonde hair&#10;&#10;Description automatically generated">
            <a:extLst>
              <a:ext uri="{FF2B5EF4-FFF2-40B4-BE49-F238E27FC236}">
                <a16:creationId xmlns:a16="http://schemas.microsoft.com/office/drawing/2014/main" id="{B584C1CD-8B60-4A86-7D63-96C9EFD376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3202" y="1966802"/>
            <a:ext cx="2221633" cy="3332907"/>
          </a:xfrm>
          <a:prstGeom prst="rect">
            <a:avLst/>
          </a:prstGeom>
        </p:spPr>
      </p:pic>
      <p:pic>
        <p:nvPicPr>
          <p:cNvPr id="11" name="Picture 10" descr="A person wearing glasses and a black shirt&#10;&#10;Description automatically generated">
            <a:extLst>
              <a:ext uri="{FF2B5EF4-FFF2-40B4-BE49-F238E27FC236}">
                <a16:creationId xmlns:a16="http://schemas.microsoft.com/office/drawing/2014/main" id="{F69936EB-68F7-6621-6E8B-B5685E3983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1966005"/>
            <a:ext cx="2221633" cy="3332824"/>
          </a:xfrm>
          <a:prstGeom prst="rect">
            <a:avLst/>
          </a:prstGeom>
        </p:spPr>
      </p:pic>
    </p:spTree>
    <p:extLst>
      <p:ext uri="{BB962C8B-B14F-4D97-AF65-F5344CB8AC3E}">
        <p14:creationId xmlns:p14="http://schemas.microsoft.com/office/powerpoint/2010/main" val="117150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is-IS" dirty="0"/>
              <a:t>Náms- og starfsráðgjöf í FÁ</a:t>
            </a:r>
            <a:endParaRPr lang="en-US" dirty="0"/>
          </a:p>
        </p:txBody>
      </p:sp>
      <p:sp>
        <p:nvSpPr>
          <p:cNvPr id="3" name="Content Placeholder 2"/>
          <p:cNvSpPr>
            <a:spLocks noGrp="1"/>
          </p:cNvSpPr>
          <p:nvPr>
            <p:ph idx="1"/>
          </p:nvPr>
        </p:nvSpPr>
        <p:spPr/>
        <p:txBody>
          <a:bodyPr>
            <a:normAutofit/>
          </a:bodyPr>
          <a:lstStyle/>
          <a:p>
            <a:r>
              <a:rPr lang="is-IS" sz="2400" b="1" dirty="0"/>
              <a:t>Einstaklingsviðtöl – Námskeið – Hópráðgjöf  </a:t>
            </a:r>
          </a:p>
          <a:p>
            <a:pPr>
              <a:buFont typeface="Wingdings" panose="05000000000000000000" pitchFamily="2" charset="2"/>
              <a:buChar char="v"/>
            </a:pPr>
            <a:r>
              <a:rPr lang="is-IS" sz="2400" dirty="0"/>
              <a:t>Trúnaðar- og talsmenn nemenda</a:t>
            </a:r>
          </a:p>
          <a:p>
            <a:pPr>
              <a:buFont typeface="Wingdings" panose="05000000000000000000" pitchFamily="2" charset="2"/>
              <a:buChar char="v"/>
            </a:pPr>
            <a:r>
              <a:rPr lang="is-IS" sz="2400" dirty="0"/>
              <a:t>Upplýsingar um viðtalstíma á heimasíðu </a:t>
            </a:r>
          </a:p>
          <a:p>
            <a:pPr>
              <a:buFont typeface="Wingdings" panose="05000000000000000000" pitchFamily="2" charset="2"/>
              <a:buChar char="v"/>
            </a:pPr>
            <a:r>
              <a:rPr lang="is-IS" sz="2400" dirty="0"/>
              <a:t>Greiningar og langtímavottorð</a:t>
            </a:r>
          </a:p>
          <a:p>
            <a:pPr>
              <a:buFont typeface="Wingdings" panose="05000000000000000000" pitchFamily="2" charset="2"/>
              <a:buChar char="v"/>
            </a:pPr>
            <a:r>
              <a:rPr lang="is-IS" sz="2400" dirty="0"/>
              <a:t>Sérúrræði í prófum og öðru námsmati </a:t>
            </a:r>
          </a:p>
          <a:p>
            <a:pPr>
              <a:buFont typeface="Wingdings" panose="05000000000000000000" pitchFamily="2" charset="2"/>
              <a:buChar char="v"/>
            </a:pPr>
            <a:r>
              <a:rPr lang="is-IS" sz="2400" dirty="0"/>
              <a:t>Áhugakannanir</a:t>
            </a:r>
          </a:p>
          <a:p>
            <a:pPr>
              <a:buFont typeface="Wingdings" panose="05000000000000000000" pitchFamily="2" charset="2"/>
              <a:buChar char="v"/>
            </a:pPr>
            <a:r>
              <a:rPr lang="is-IS" sz="2400" dirty="0"/>
              <a:t>Styrkleikapróf</a:t>
            </a:r>
          </a:p>
          <a:p>
            <a:pPr marL="0" indent="0">
              <a:buNone/>
            </a:pPr>
            <a:endParaRPr lang="is-IS" sz="2400" dirty="0"/>
          </a:p>
        </p:txBody>
      </p:sp>
    </p:spTree>
    <p:extLst>
      <p:ext uri="{BB962C8B-B14F-4D97-AF65-F5344CB8AC3E}">
        <p14:creationId xmlns:p14="http://schemas.microsoft.com/office/powerpoint/2010/main" val="373215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4400" dirty="0"/>
              <a:t>Sálfræðingur</a:t>
            </a:r>
          </a:p>
        </p:txBody>
      </p:sp>
      <p:sp>
        <p:nvSpPr>
          <p:cNvPr id="3" name="Content Placeholder 2"/>
          <p:cNvSpPr>
            <a:spLocks noGrp="1"/>
          </p:cNvSpPr>
          <p:nvPr>
            <p:ph idx="1"/>
          </p:nvPr>
        </p:nvSpPr>
        <p:spPr/>
        <p:txBody>
          <a:bodyPr/>
          <a:lstStyle/>
          <a:p>
            <a:endParaRPr lang="is-IS" sz="1600" b="1" dirty="0">
              <a:solidFill>
                <a:schemeClr val="accent2"/>
              </a:solidFill>
            </a:endParaRPr>
          </a:p>
          <a:p>
            <a:r>
              <a:rPr lang="is-IS" sz="2400" b="1" dirty="0">
                <a:solidFill>
                  <a:schemeClr val="tx1"/>
                </a:solidFill>
              </a:rPr>
              <a:t>Bryndís Lóa Jóhannsdóttir</a:t>
            </a:r>
          </a:p>
          <a:p>
            <a:endParaRPr lang="is-IS" sz="1600" b="1" dirty="0">
              <a:solidFill>
                <a:schemeClr val="tx1"/>
              </a:solidFill>
            </a:endParaRPr>
          </a:p>
          <a:p>
            <a:r>
              <a:rPr lang="is-IS" sz="1600" b="1" dirty="0">
                <a:solidFill>
                  <a:schemeClr val="tx1"/>
                </a:solidFill>
              </a:rPr>
              <a:t>bryndisloa@fa.is</a:t>
            </a:r>
          </a:p>
          <a:p>
            <a:r>
              <a:rPr lang="is-IS" sz="1600" b="1" dirty="0">
                <a:solidFill>
                  <a:schemeClr val="tx1"/>
                </a:solidFill>
              </a:rPr>
              <a:t>Stofa: N 101</a:t>
            </a:r>
          </a:p>
          <a:p>
            <a:endParaRPr lang="is-IS" sz="1600" b="1" dirty="0">
              <a:solidFill>
                <a:schemeClr val="tx1"/>
              </a:solidFill>
            </a:endParaRPr>
          </a:p>
          <a:p>
            <a:r>
              <a:rPr lang="is-IS" sz="1600" b="1" dirty="0">
                <a:solidFill>
                  <a:schemeClr val="tx1"/>
                </a:solidFill>
              </a:rPr>
              <a:t>(kemur 18. september til vinnu)</a:t>
            </a:r>
          </a:p>
          <a:p>
            <a:pPr marL="0" indent="0">
              <a:buNone/>
            </a:pPr>
            <a:endParaRPr lang="is-IS" dirty="0"/>
          </a:p>
          <a:p>
            <a:pPr marL="0" indent="0">
              <a:buNone/>
            </a:pPr>
            <a:endParaRPr lang="is-IS" dirty="0"/>
          </a:p>
          <a:p>
            <a:endParaRPr lang="is-IS" dirty="0"/>
          </a:p>
          <a:p>
            <a:endParaRPr lang="is-IS" dirty="0"/>
          </a:p>
        </p:txBody>
      </p:sp>
      <p:pic>
        <p:nvPicPr>
          <p:cNvPr id="6" name="Picture 5" descr="A person smiling at the camera&#10;&#10;Description automatically generated">
            <a:extLst>
              <a:ext uri="{FF2B5EF4-FFF2-40B4-BE49-F238E27FC236}">
                <a16:creationId xmlns:a16="http://schemas.microsoft.com/office/drawing/2014/main" id="{BA2A9C66-92C0-FA84-63C1-50FB3FAA9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2132856"/>
            <a:ext cx="2250547" cy="3375288"/>
          </a:xfrm>
          <a:prstGeom prst="rect">
            <a:avLst/>
          </a:prstGeom>
        </p:spPr>
      </p:pic>
    </p:spTree>
    <p:extLst>
      <p:ext uri="{BB962C8B-B14F-4D97-AF65-F5344CB8AC3E}">
        <p14:creationId xmlns:p14="http://schemas.microsoft.com/office/powerpoint/2010/main" val="31592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is-IS" dirty="0"/>
              <a:t>Dagskrá</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v"/>
            </a:pPr>
            <a:r>
              <a:rPr lang="is-IS" sz="2800" dirty="0">
                <a:cs typeface="Calibri" panose="020F0502020204030204" pitchFamily="34" charset="0"/>
              </a:rPr>
              <a:t>Magnús Ingvason skólameistari</a:t>
            </a:r>
          </a:p>
          <a:p>
            <a:pPr>
              <a:lnSpc>
                <a:spcPct val="150000"/>
              </a:lnSpc>
              <a:buFont typeface="Wingdings" panose="05000000000000000000" pitchFamily="2" charset="2"/>
              <a:buChar char="v"/>
            </a:pPr>
            <a:r>
              <a:rPr lang="is-IS" sz="2800" dirty="0">
                <a:cs typeface="Calibri" panose="020F0502020204030204" pitchFamily="34" charset="0"/>
              </a:rPr>
              <a:t>Kristrún Birgisdóttir aðstoðarskólameistari</a:t>
            </a:r>
          </a:p>
          <a:p>
            <a:pPr>
              <a:lnSpc>
                <a:spcPct val="150000"/>
              </a:lnSpc>
              <a:buFont typeface="Wingdings" panose="05000000000000000000" pitchFamily="2" charset="2"/>
              <a:buChar char="v"/>
            </a:pPr>
            <a:r>
              <a:rPr lang="is-IS" sz="2800" dirty="0">
                <a:cs typeface="Calibri" panose="020F0502020204030204" pitchFamily="34" charset="0"/>
              </a:rPr>
              <a:t>Náms- og starfsráðgjafar – Guðlaug og Sandra</a:t>
            </a:r>
          </a:p>
          <a:p>
            <a:pPr>
              <a:lnSpc>
                <a:spcPct val="150000"/>
              </a:lnSpc>
              <a:buFont typeface="Wingdings" panose="05000000000000000000" pitchFamily="2" charset="2"/>
              <a:buChar char="v"/>
            </a:pPr>
            <a:r>
              <a:rPr lang="is-IS" sz="2800" dirty="0">
                <a:cs typeface="Calibri" panose="020F0502020204030204" pitchFamily="34" charset="0"/>
              </a:rPr>
              <a:t>Guðlaug Ragnarsdóttir forvarnafulltrúi</a:t>
            </a:r>
          </a:p>
          <a:p>
            <a:pPr>
              <a:lnSpc>
                <a:spcPct val="150000"/>
              </a:lnSpc>
              <a:buFont typeface="Wingdings" panose="05000000000000000000" pitchFamily="2" charset="2"/>
              <a:buChar char="v"/>
            </a:pPr>
            <a:r>
              <a:rPr lang="is-IS" sz="2800" dirty="0">
                <a:cs typeface="Calibri" panose="020F0502020204030204" pitchFamily="34" charset="0"/>
              </a:rPr>
              <a:t>Vigdís Fríða félagsmálafulltrúi</a:t>
            </a:r>
          </a:p>
          <a:p>
            <a:pPr>
              <a:lnSpc>
                <a:spcPct val="150000"/>
              </a:lnSpc>
              <a:buFont typeface="Wingdings" panose="05000000000000000000" pitchFamily="2" charset="2"/>
              <a:buChar char="v"/>
            </a:pPr>
            <a:endParaRPr lang="is-IS" sz="2800" dirty="0">
              <a:cs typeface="Calibri" panose="020F0502020204030204" pitchFamily="34" charset="0"/>
            </a:endParaRPr>
          </a:p>
          <a:p>
            <a:pPr marL="0" indent="0">
              <a:buNone/>
            </a:pPr>
            <a:endParaRPr lang="is-IS" dirty="0"/>
          </a:p>
        </p:txBody>
      </p:sp>
    </p:spTree>
    <p:extLst>
      <p:ext uri="{BB962C8B-B14F-4D97-AF65-F5344CB8AC3E}">
        <p14:creationId xmlns:p14="http://schemas.microsoft.com/office/powerpoint/2010/main" val="259874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E7D8-E678-5493-EF10-C5B5ABB4466D}"/>
              </a:ext>
            </a:extLst>
          </p:cNvPr>
          <p:cNvSpPr>
            <a:spLocks noGrp="1"/>
          </p:cNvSpPr>
          <p:nvPr>
            <p:ph type="title"/>
          </p:nvPr>
        </p:nvSpPr>
        <p:spPr/>
        <p:txBody>
          <a:bodyPr/>
          <a:lstStyle/>
          <a:p>
            <a:r>
              <a:rPr lang="is-IS" dirty="0"/>
              <a:t>Lesblinduráðgjafi</a:t>
            </a:r>
          </a:p>
        </p:txBody>
      </p:sp>
      <p:sp>
        <p:nvSpPr>
          <p:cNvPr id="3" name="Content Placeholder 2">
            <a:extLst>
              <a:ext uri="{FF2B5EF4-FFF2-40B4-BE49-F238E27FC236}">
                <a16:creationId xmlns:a16="http://schemas.microsoft.com/office/drawing/2014/main" id="{A8A4CF5F-449E-16A2-420D-D84720D576A4}"/>
              </a:ext>
            </a:extLst>
          </p:cNvPr>
          <p:cNvSpPr>
            <a:spLocks noGrp="1"/>
          </p:cNvSpPr>
          <p:nvPr>
            <p:ph idx="1"/>
          </p:nvPr>
        </p:nvSpPr>
        <p:spPr/>
        <p:txBody>
          <a:bodyPr/>
          <a:lstStyle/>
          <a:p>
            <a:r>
              <a:rPr lang="is-IS" sz="2000" b="1"/>
              <a:t>Regína Unnur Beck Margrétardóttir</a:t>
            </a:r>
          </a:p>
          <a:p>
            <a:r>
              <a:rPr lang="is-IS">
                <a:solidFill>
                  <a:srgbClr val="0070C0"/>
                </a:solidFill>
                <a:hlinkClick r:id="rId2">
                  <a:extLst>
                    <a:ext uri="{A12FA001-AC4F-418D-AE19-62706E023703}">
                      <ahyp:hlinkClr xmlns:ahyp="http://schemas.microsoft.com/office/drawing/2018/hyperlinkcolor" val="tx"/>
                    </a:ext>
                  </a:extLst>
                </a:hlinkClick>
              </a:rPr>
              <a:t>regina@fa.is</a:t>
            </a:r>
            <a:endParaRPr lang="is-IS">
              <a:solidFill>
                <a:srgbClr val="0070C0"/>
              </a:solidFill>
            </a:endParaRPr>
          </a:p>
          <a:p>
            <a:r>
              <a:rPr lang="is-IS">
                <a:solidFill>
                  <a:schemeClr val="tx1"/>
                </a:solidFill>
              </a:rPr>
              <a:t>Skrifstofa á efri skrifstofugangi í V álmu</a:t>
            </a:r>
          </a:p>
          <a:p>
            <a:pPr marL="0" indent="0">
              <a:buNone/>
            </a:pPr>
            <a:endParaRPr lang="is-IS" b="1" dirty="0"/>
          </a:p>
          <a:p>
            <a:endParaRPr lang="is-IS" dirty="0"/>
          </a:p>
          <a:p>
            <a:r>
              <a:rPr lang="is-IS" dirty="0"/>
              <a:t>Nýnemar með lesblindu eiga að vera með tíma í töflu </a:t>
            </a:r>
          </a:p>
          <a:p>
            <a:r>
              <a:rPr lang="is-IS" dirty="0"/>
              <a:t>sem heitir LESA</a:t>
            </a:r>
          </a:p>
          <a:p>
            <a:endParaRPr lang="is-IS" dirty="0"/>
          </a:p>
        </p:txBody>
      </p:sp>
      <p:pic>
        <p:nvPicPr>
          <p:cNvPr id="6" name="Picture 5" descr="A person wearing glasses and a black shirt&#10;&#10;Description automatically generated">
            <a:extLst>
              <a:ext uri="{FF2B5EF4-FFF2-40B4-BE49-F238E27FC236}">
                <a16:creationId xmlns:a16="http://schemas.microsoft.com/office/drawing/2014/main" id="{51CF6755-BD17-2E46-46C3-257152709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147" y="1916832"/>
            <a:ext cx="2207894" cy="3312368"/>
          </a:xfrm>
          <a:prstGeom prst="rect">
            <a:avLst/>
          </a:prstGeom>
        </p:spPr>
      </p:pic>
    </p:spTree>
    <p:extLst>
      <p:ext uri="{BB962C8B-B14F-4D97-AF65-F5344CB8AC3E}">
        <p14:creationId xmlns:p14="http://schemas.microsoft.com/office/powerpoint/2010/main" val="302028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60" y="286603"/>
            <a:ext cx="7543800" cy="1450757"/>
          </a:xfrm>
        </p:spPr>
        <p:txBody>
          <a:bodyPr vert="horz" lIns="91440" tIns="45720" rIns="91440" bIns="45720" rtlCol="0" anchor="b">
            <a:normAutofit/>
          </a:bodyPr>
          <a:lstStyle/>
          <a:p>
            <a:pPr defTabSz="914400"/>
            <a:r>
              <a:rPr lang="en-US" sz="4800" spc="-50" dirty="0" err="1"/>
              <a:t>Hjúkrunarfræðingar</a:t>
            </a:r>
            <a:endParaRPr lang="en-US" sz="4800" spc="-50" dirty="0"/>
          </a:p>
        </p:txBody>
      </p:sp>
      <p:sp>
        <p:nvSpPr>
          <p:cNvPr id="3" name="Text Placeholder 2"/>
          <p:cNvSpPr>
            <a:spLocks noGrp="1"/>
          </p:cNvSpPr>
          <p:nvPr>
            <p:ph type="body" sz="half" idx="1"/>
          </p:nvPr>
        </p:nvSpPr>
        <p:spPr>
          <a:xfrm>
            <a:off x="822959" y="1845734"/>
            <a:ext cx="4841240" cy="4023360"/>
          </a:xfrm>
        </p:spPr>
        <p:txBody>
          <a:bodyPr vert="horz" lIns="0" tIns="45720" rIns="0" bIns="45720" rtlCol="0">
            <a:normAutofit/>
          </a:bodyPr>
          <a:lstStyle/>
          <a:p>
            <a:pPr defTabSz="914400"/>
            <a:r>
              <a:rPr lang="en-US" sz="2400" b="1" dirty="0"/>
              <a:t>Edda Ýr Þórsdóttir</a:t>
            </a:r>
          </a:p>
          <a:p>
            <a:pPr defTabSz="914400"/>
            <a:endParaRPr lang="en-US" sz="2400" dirty="0"/>
          </a:p>
          <a:p>
            <a:pPr defTabSz="914400"/>
            <a:r>
              <a:rPr lang="en-US" sz="2400" b="1" dirty="0"/>
              <a:t>Íris Helgudóttir</a:t>
            </a:r>
          </a:p>
          <a:p>
            <a:pPr defTabSz="914400"/>
            <a:endParaRPr lang="en-US" sz="2400" b="1" dirty="0"/>
          </a:p>
          <a:p>
            <a:pPr defTabSz="914400"/>
            <a:r>
              <a:rPr lang="en-US" sz="1600" dirty="0"/>
              <a:t>V 201</a:t>
            </a:r>
          </a:p>
        </p:txBody>
      </p:sp>
      <p:pic>
        <p:nvPicPr>
          <p:cNvPr id="7" name="Picture 6" descr="A person wearing a red scarf&#10;&#10;Description automatically generated">
            <a:extLst>
              <a:ext uri="{FF2B5EF4-FFF2-40B4-BE49-F238E27FC236}">
                <a16:creationId xmlns:a16="http://schemas.microsoft.com/office/drawing/2014/main" id="{6B5A4929-A948-CD8C-B09A-C985A2608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592" y="1880034"/>
            <a:ext cx="1900596" cy="2850894"/>
          </a:xfrm>
          <a:prstGeom prst="rect">
            <a:avLst/>
          </a:prstGeom>
        </p:spPr>
      </p:pic>
      <p:pic>
        <p:nvPicPr>
          <p:cNvPr id="2" name="Picture 1">
            <a:extLst>
              <a:ext uri="{FF2B5EF4-FFF2-40B4-BE49-F238E27FC236}">
                <a16:creationId xmlns:a16="http://schemas.microsoft.com/office/drawing/2014/main" id="{2B680845-9BDB-D283-B7A9-66E1B78A726F}"/>
              </a:ext>
            </a:extLst>
          </p:cNvPr>
          <p:cNvPicPr>
            <a:picLocks noChangeAspect="1"/>
          </p:cNvPicPr>
          <p:nvPr/>
        </p:nvPicPr>
        <p:blipFill>
          <a:blip r:embed="rId4"/>
          <a:stretch>
            <a:fillRect/>
          </a:stretch>
        </p:blipFill>
        <p:spPr>
          <a:xfrm>
            <a:off x="6156176" y="3020954"/>
            <a:ext cx="2067694" cy="2756925"/>
          </a:xfrm>
          <a:prstGeom prst="rect">
            <a:avLst/>
          </a:prstGeom>
        </p:spPr>
      </p:pic>
    </p:spTree>
    <p:extLst>
      <p:ext uri="{BB962C8B-B14F-4D97-AF65-F5344CB8AC3E}">
        <p14:creationId xmlns:p14="http://schemas.microsoft.com/office/powerpoint/2010/main" val="255183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AD35-7440-C361-9BEB-0250044DED21}"/>
              </a:ext>
            </a:extLst>
          </p:cNvPr>
          <p:cNvSpPr>
            <a:spLocks noGrp="1"/>
          </p:cNvSpPr>
          <p:nvPr>
            <p:ph type="title"/>
          </p:nvPr>
        </p:nvSpPr>
        <p:spPr/>
        <p:txBody>
          <a:bodyPr/>
          <a:lstStyle/>
          <a:p>
            <a:r>
              <a:rPr lang="is-IS" dirty="0"/>
              <a:t>Deildarstjóri AM nemenda</a:t>
            </a:r>
          </a:p>
        </p:txBody>
      </p:sp>
      <p:sp>
        <p:nvSpPr>
          <p:cNvPr id="3" name="Content Placeholder 2">
            <a:extLst>
              <a:ext uri="{FF2B5EF4-FFF2-40B4-BE49-F238E27FC236}">
                <a16:creationId xmlns:a16="http://schemas.microsoft.com/office/drawing/2014/main" id="{AA74FE98-C85A-C863-CF22-5B5093DF444E}"/>
              </a:ext>
            </a:extLst>
          </p:cNvPr>
          <p:cNvSpPr>
            <a:spLocks noGrp="1"/>
          </p:cNvSpPr>
          <p:nvPr>
            <p:ph idx="1"/>
          </p:nvPr>
        </p:nvSpPr>
        <p:spPr/>
        <p:txBody>
          <a:bodyPr/>
          <a:lstStyle/>
          <a:p>
            <a:r>
              <a:rPr lang="is-IS" sz="2000" b="1" i="0" dirty="0">
                <a:solidFill>
                  <a:srgbClr val="303030"/>
                </a:solidFill>
                <a:effectLst/>
                <a:latin typeface="Roboto" panose="02000000000000000000" pitchFamily="2" charset="0"/>
              </a:rPr>
              <a:t>Sigrún Eiríksdóttir</a:t>
            </a:r>
          </a:p>
          <a:p>
            <a:endParaRPr lang="is-IS" dirty="0">
              <a:solidFill>
                <a:srgbClr val="0070C0"/>
              </a:solidFill>
              <a:latin typeface="Roboto" panose="02000000000000000000" pitchFamily="2" charset="0"/>
              <a:hlinkClick r:id="rId2">
                <a:extLst>
                  <a:ext uri="{A12FA001-AC4F-418D-AE19-62706E023703}">
                    <ahyp:hlinkClr xmlns:ahyp="http://schemas.microsoft.com/office/drawing/2018/hyperlinkcolor" val="tx"/>
                  </a:ext>
                </a:extLst>
              </a:hlinkClick>
            </a:endParaRPr>
          </a:p>
          <a:p>
            <a:r>
              <a:rPr lang="is-IS" dirty="0">
                <a:solidFill>
                  <a:srgbClr val="0070C0"/>
                </a:solidFill>
                <a:latin typeface="Roboto" panose="02000000000000000000" pitchFamily="2" charset="0"/>
                <a:hlinkClick r:id="rId2">
                  <a:extLst>
                    <a:ext uri="{A12FA001-AC4F-418D-AE19-62706E023703}">
                      <ahyp:hlinkClr xmlns:ahyp="http://schemas.microsoft.com/office/drawing/2018/hyperlinkcolor" val="tx"/>
                    </a:ext>
                  </a:extLst>
                </a:hlinkClick>
              </a:rPr>
              <a:t>sigrúne@fa.is</a:t>
            </a:r>
            <a:endParaRPr lang="is-IS" dirty="0">
              <a:solidFill>
                <a:srgbClr val="0070C0"/>
              </a:solidFill>
              <a:latin typeface="Roboto" panose="02000000000000000000" pitchFamily="2" charset="0"/>
            </a:endParaRPr>
          </a:p>
          <a:p>
            <a:r>
              <a:rPr lang="is-IS" dirty="0">
                <a:solidFill>
                  <a:schemeClr val="tx1"/>
                </a:solidFill>
                <a:latin typeface="Roboto" panose="02000000000000000000" pitchFamily="2" charset="0"/>
              </a:rPr>
              <a:t>N201</a:t>
            </a:r>
          </a:p>
          <a:p>
            <a:endParaRPr lang="is-IS" b="1" dirty="0">
              <a:solidFill>
                <a:schemeClr val="tx1"/>
              </a:solidFill>
              <a:latin typeface="Roboto" panose="02000000000000000000" pitchFamily="2" charset="0"/>
            </a:endParaRPr>
          </a:p>
          <a:p>
            <a:endParaRPr lang="is-IS" dirty="0">
              <a:solidFill>
                <a:srgbClr val="0070C0"/>
              </a:solidFill>
              <a:latin typeface="Roboto" panose="02000000000000000000" pitchFamily="2" charset="0"/>
            </a:endParaRPr>
          </a:p>
          <a:p>
            <a:endParaRPr lang="is-IS" dirty="0"/>
          </a:p>
        </p:txBody>
      </p:sp>
      <p:pic>
        <p:nvPicPr>
          <p:cNvPr id="5" name="Picture 4" descr="A person smiling at the camera&#10;&#10;Description automatically generated">
            <a:extLst>
              <a:ext uri="{FF2B5EF4-FFF2-40B4-BE49-F238E27FC236}">
                <a16:creationId xmlns:a16="http://schemas.microsoft.com/office/drawing/2014/main" id="{201C7191-DDAB-89CA-B854-EC0C36619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923778"/>
            <a:ext cx="2414016" cy="3621024"/>
          </a:xfrm>
          <a:prstGeom prst="rect">
            <a:avLst/>
          </a:prstGeom>
        </p:spPr>
      </p:pic>
    </p:spTree>
    <p:extLst>
      <p:ext uri="{BB962C8B-B14F-4D97-AF65-F5344CB8AC3E}">
        <p14:creationId xmlns:p14="http://schemas.microsoft.com/office/powerpoint/2010/main" val="428378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5C4F-699C-2FAA-47D6-680034922CC6}"/>
              </a:ext>
            </a:extLst>
          </p:cNvPr>
          <p:cNvSpPr>
            <a:spLocks noGrp="1"/>
          </p:cNvSpPr>
          <p:nvPr>
            <p:ph type="title"/>
          </p:nvPr>
        </p:nvSpPr>
        <p:spPr/>
        <p:txBody>
          <a:bodyPr/>
          <a:lstStyle/>
          <a:p>
            <a:r>
              <a:rPr lang="is-IS" sz="3600" dirty="0"/>
              <a:t>Aðstoð með skipulag</a:t>
            </a:r>
            <a:endParaRPr lang="is-IS" dirty="0"/>
          </a:p>
        </p:txBody>
      </p:sp>
      <p:sp>
        <p:nvSpPr>
          <p:cNvPr id="3" name="Content Placeholder 2">
            <a:extLst>
              <a:ext uri="{FF2B5EF4-FFF2-40B4-BE49-F238E27FC236}">
                <a16:creationId xmlns:a16="http://schemas.microsoft.com/office/drawing/2014/main" id="{83CF561D-FEC2-E50D-DF99-B1710EAC392A}"/>
              </a:ext>
            </a:extLst>
          </p:cNvPr>
          <p:cNvSpPr>
            <a:spLocks noGrp="1"/>
          </p:cNvSpPr>
          <p:nvPr>
            <p:ph sz="half" idx="1"/>
          </p:nvPr>
        </p:nvSpPr>
        <p:spPr/>
        <p:txBody>
          <a:bodyPr>
            <a:normAutofit/>
          </a:bodyPr>
          <a:lstStyle/>
          <a:p>
            <a:r>
              <a:rPr lang="is-IS" sz="2000" b="1" dirty="0"/>
              <a:t>Jóhanna Þ. Sturlaugsdóttir</a:t>
            </a:r>
          </a:p>
          <a:p>
            <a:r>
              <a:rPr lang="is-IS" sz="1600" dirty="0">
                <a:solidFill>
                  <a:schemeClr val="tx1"/>
                </a:solidFill>
              </a:rPr>
              <a:t>A 200</a:t>
            </a:r>
          </a:p>
          <a:p>
            <a:endParaRPr lang="is-IS" sz="1600" dirty="0">
              <a:solidFill>
                <a:schemeClr val="tx1"/>
              </a:solidFill>
            </a:endParaRPr>
          </a:p>
          <a:p>
            <a:r>
              <a:rPr lang="is-IS" sz="1600" dirty="0">
                <a:solidFill>
                  <a:schemeClr val="tx1"/>
                </a:solidFill>
              </a:rPr>
              <a:t>Ráðgjöf fyrir nemendur á </a:t>
            </a:r>
            <a:r>
              <a:rPr lang="is-IS" sz="1600" dirty="0" err="1">
                <a:solidFill>
                  <a:schemeClr val="tx1"/>
                </a:solidFill>
              </a:rPr>
              <a:t>einhverfurófinu</a:t>
            </a:r>
            <a:endParaRPr lang="is-IS" sz="1600" dirty="0">
              <a:solidFill>
                <a:schemeClr val="tx1"/>
              </a:solidFill>
            </a:endParaRPr>
          </a:p>
        </p:txBody>
      </p:sp>
      <p:pic>
        <p:nvPicPr>
          <p:cNvPr id="5" name="Content Placeholder 4">
            <a:extLst>
              <a:ext uri="{FF2B5EF4-FFF2-40B4-BE49-F238E27FC236}">
                <a16:creationId xmlns:a16="http://schemas.microsoft.com/office/drawing/2014/main" id="{AB9F8896-E235-2A45-85B8-BAD18F7698DF}"/>
              </a:ext>
            </a:extLst>
          </p:cNvPr>
          <p:cNvPicPr>
            <a:picLocks noGrp="1" noChangeAspect="1"/>
          </p:cNvPicPr>
          <p:nvPr>
            <p:ph sz="half" idx="2"/>
          </p:nvPr>
        </p:nvPicPr>
        <p:blipFill>
          <a:blip r:embed="rId2"/>
          <a:stretch>
            <a:fillRect/>
          </a:stretch>
        </p:blipFill>
        <p:spPr>
          <a:xfrm>
            <a:off x="5364088" y="2420888"/>
            <a:ext cx="2477788" cy="3237111"/>
          </a:xfrm>
          <a:prstGeom prst="rect">
            <a:avLst/>
          </a:prstGeom>
        </p:spPr>
      </p:pic>
    </p:spTree>
    <p:extLst>
      <p:ext uri="{BB962C8B-B14F-4D97-AF65-F5344CB8AC3E}">
        <p14:creationId xmlns:p14="http://schemas.microsoft.com/office/powerpoint/2010/main" val="281976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Fjölbreytt námsval</a:t>
            </a:r>
          </a:p>
        </p:txBody>
      </p:sp>
      <p:sp>
        <p:nvSpPr>
          <p:cNvPr id="3" name="Content Placeholder 2"/>
          <p:cNvSpPr>
            <a:spLocks noGrp="1"/>
          </p:cNvSpPr>
          <p:nvPr>
            <p:ph sz="half" idx="1"/>
          </p:nvPr>
        </p:nvSpPr>
        <p:spPr/>
        <p:txBody>
          <a:bodyPr>
            <a:normAutofit/>
          </a:bodyPr>
          <a:lstStyle/>
          <a:p>
            <a:pPr marL="557213" lvl="1" indent="-214313">
              <a:lnSpc>
                <a:spcPct val="200000"/>
              </a:lnSpc>
              <a:buFont typeface="Wingdings" panose="05000000000000000000" pitchFamily="2" charset="2"/>
              <a:buChar char="v"/>
            </a:pPr>
            <a:r>
              <a:rPr lang="is-IS" sz="1800" dirty="0">
                <a:solidFill>
                  <a:schemeClr val="tx1"/>
                </a:solidFill>
              </a:rPr>
              <a:t>Tölvuleikjaáfangar</a:t>
            </a:r>
          </a:p>
          <a:p>
            <a:pPr marL="557213" lvl="1" indent="-214313">
              <a:lnSpc>
                <a:spcPct val="200000"/>
              </a:lnSpc>
              <a:buFont typeface="Wingdings" panose="05000000000000000000" pitchFamily="2" charset="2"/>
              <a:buChar char="v"/>
            </a:pPr>
            <a:r>
              <a:rPr lang="is-IS" sz="1800" dirty="0" err="1">
                <a:solidFill>
                  <a:schemeClr val="tx1"/>
                </a:solidFill>
              </a:rPr>
              <a:t>Rafíþróttir</a:t>
            </a:r>
            <a:endParaRPr lang="is-IS" sz="1800" dirty="0">
              <a:solidFill>
                <a:schemeClr val="tx1"/>
              </a:solidFill>
            </a:endParaRPr>
          </a:p>
          <a:p>
            <a:pPr marL="557213" lvl="1" indent="-214313">
              <a:lnSpc>
                <a:spcPct val="200000"/>
              </a:lnSpc>
              <a:buFont typeface="Wingdings" panose="05000000000000000000" pitchFamily="2" charset="2"/>
              <a:buChar char="v"/>
            </a:pPr>
            <a:r>
              <a:rPr lang="is-IS" sz="1800" dirty="0">
                <a:solidFill>
                  <a:schemeClr val="tx1"/>
                </a:solidFill>
              </a:rPr>
              <a:t>Kvikmyndaáfangar</a:t>
            </a:r>
          </a:p>
          <a:p>
            <a:pPr marL="557213" lvl="1" indent="-214313">
              <a:lnSpc>
                <a:spcPct val="200000"/>
              </a:lnSpc>
              <a:buFont typeface="Wingdings" panose="05000000000000000000" pitchFamily="2" charset="2"/>
              <a:buChar char="v"/>
            </a:pPr>
            <a:r>
              <a:rPr lang="is-IS" sz="1800" dirty="0">
                <a:solidFill>
                  <a:schemeClr val="tx1"/>
                </a:solidFill>
              </a:rPr>
              <a:t>Myndlistaáfangar</a:t>
            </a:r>
          </a:p>
          <a:p>
            <a:pPr marL="557213" lvl="1" indent="-214313">
              <a:lnSpc>
                <a:spcPct val="200000"/>
              </a:lnSpc>
              <a:buFont typeface="Wingdings" panose="05000000000000000000" pitchFamily="2" charset="2"/>
              <a:buChar char="v"/>
            </a:pPr>
            <a:r>
              <a:rPr lang="is-IS" sz="1800" dirty="0">
                <a:solidFill>
                  <a:schemeClr val="tx1"/>
                </a:solidFill>
              </a:rPr>
              <a:t>Fatasaumur</a:t>
            </a:r>
          </a:p>
          <a:p>
            <a:endParaRPr lang="is-IS" dirty="0"/>
          </a:p>
        </p:txBody>
      </p:sp>
      <p:sp>
        <p:nvSpPr>
          <p:cNvPr id="4" name="Content Placeholder 3"/>
          <p:cNvSpPr>
            <a:spLocks noGrp="1"/>
          </p:cNvSpPr>
          <p:nvPr>
            <p:ph sz="half" idx="2"/>
          </p:nvPr>
        </p:nvSpPr>
        <p:spPr/>
        <p:txBody>
          <a:bodyPr>
            <a:normAutofit/>
          </a:bodyPr>
          <a:lstStyle/>
          <a:p>
            <a:pPr marL="557213" lvl="1" indent="-214313">
              <a:lnSpc>
                <a:spcPct val="200000"/>
              </a:lnSpc>
              <a:buFont typeface="Wingdings" panose="05000000000000000000" pitchFamily="2" charset="2"/>
              <a:buChar char="v"/>
            </a:pPr>
            <a:r>
              <a:rPr lang="is-IS" sz="1800" dirty="0">
                <a:solidFill>
                  <a:schemeClr val="tx1"/>
                </a:solidFill>
              </a:rPr>
              <a:t>Tónlistaráfangar</a:t>
            </a:r>
          </a:p>
          <a:p>
            <a:pPr marL="557213" lvl="1" indent="-214313">
              <a:lnSpc>
                <a:spcPct val="200000"/>
              </a:lnSpc>
              <a:buFont typeface="Wingdings" panose="05000000000000000000" pitchFamily="2" charset="2"/>
              <a:buChar char="v"/>
            </a:pPr>
            <a:r>
              <a:rPr lang="is-IS" sz="1800" dirty="0">
                <a:solidFill>
                  <a:schemeClr val="tx1"/>
                </a:solidFill>
              </a:rPr>
              <a:t>Leiklist</a:t>
            </a:r>
          </a:p>
          <a:p>
            <a:pPr marL="557213" lvl="1" indent="-214313">
              <a:lnSpc>
                <a:spcPct val="200000"/>
              </a:lnSpc>
              <a:buFont typeface="Wingdings" panose="05000000000000000000" pitchFamily="2" charset="2"/>
              <a:buChar char="v"/>
            </a:pPr>
            <a:r>
              <a:rPr lang="is-IS" sz="1800" dirty="0">
                <a:solidFill>
                  <a:schemeClr val="tx1"/>
                </a:solidFill>
              </a:rPr>
              <a:t>Næringarfræði</a:t>
            </a:r>
          </a:p>
          <a:p>
            <a:pPr marL="557213" lvl="1" indent="-214313">
              <a:lnSpc>
                <a:spcPct val="200000"/>
              </a:lnSpc>
              <a:buFont typeface="Wingdings" panose="05000000000000000000" pitchFamily="2" charset="2"/>
              <a:buChar char="v"/>
            </a:pPr>
            <a:r>
              <a:rPr lang="is-IS" sz="1800" dirty="0">
                <a:solidFill>
                  <a:schemeClr val="tx1"/>
                </a:solidFill>
              </a:rPr>
              <a:t>Heilbrigðisgreinar</a:t>
            </a:r>
          </a:p>
          <a:p>
            <a:pPr marL="557213" lvl="1" indent="-214313">
              <a:lnSpc>
                <a:spcPct val="200000"/>
              </a:lnSpc>
              <a:buFont typeface="Wingdings" panose="05000000000000000000" pitchFamily="2" charset="2"/>
              <a:buChar char="v"/>
            </a:pPr>
            <a:r>
              <a:rPr lang="is-IS" sz="1800" dirty="0">
                <a:solidFill>
                  <a:schemeClr val="tx1"/>
                </a:solidFill>
              </a:rPr>
              <a:t>Nýsköpun</a:t>
            </a:r>
          </a:p>
          <a:p>
            <a:pPr marL="342900" lvl="1" indent="0">
              <a:lnSpc>
                <a:spcPct val="200000"/>
              </a:lnSpc>
              <a:buNone/>
            </a:pPr>
            <a:endParaRPr lang="is-IS" sz="1800" dirty="0">
              <a:solidFill>
                <a:schemeClr val="tx1"/>
              </a:solidFill>
            </a:endParaRPr>
          </a:p>
          <a:p>
            <a:endParaRPr lang="is-IS" dirty="0"/>
          </a:p>
        </p:txBody>
      </p:sp>
    </p:spTree>
    <p:extLst>
      <p:ext uri="{BB962C8B-B14F-4D97-AF65-F5344CB8AC3E}">
        <p14:creationId xmlns:p14="http://schemas.microsoft.com/office/powerpoint/2010/main" val="383625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latin typeface="+mn-lt"/>
              </a:rPr>
              <a:t>Fjarnám</a:t>
            </a:r>
          </a:p>
        </p:txBody>
      </p:sp>
      <p:sp>
        <p:nvSpPr>
          <p:cNvPr id="3" name="Content Placeholder 2"/>
          <p:cNvSpPr>
            <a:spLocks noGrp="1"/>
          </p:cNvSpPr>
          <p:nvPr>
            <p:ph idx="1"/>
          </p:nvPr>
        </p:nvSpPr>
        <p:spPr/>
        <p:txBody>
          <a:bodyPr>
            <a:normAutofit/>
          </a:bodyPr>
          <a:lstStyle/>
          <a:p>
            <a:pPr>
              <a:lnSpc>
                <a:spcPct val="250000"/>
              </a:lnSpc>
              <a:buFont typeface="Wingdings" panose="05000000000000000000" pitchFamily="2" charset="2"/>
              <a:buChar char="v"/>
            </a:pPr>
            <a:r>
              <a:rPr lang="is-IS" sz="1800" dirty="0"/>
              <a:t> Það er hægt að blanda fjarnámi saman við dagsskóla</a:t>
            </a:r>
          </a:p>
          <a:p>
            <a:pPr>
              <a:lnSpc>
                <a:spcPct val="250000"/>
              </a:lnSpc>
              <a:buFont typeface="Wingdings" panose="05000000000000000000" pitchFamily="2" charset="2"/>
              <a:buChar char="v"/>
            </a:pPr>
            <a:r>
              <a:rPr lang="is-IS" sz="1800" dirty="0"/>
              <a:t> Um 1300 nemendur á hverri </a:t>
            </a:r>
            <a:r>
              <a:rPr lang="is-IS" sz="1800" dirty="0" err="1"/>
              <a:t>önn</a:t>
            </a:r>
            <a:endParaRPr lang="is-IS" sz="1800" dirty="0"/>
          </a:p>
          <a:p>
            <a:pPr>
              <a:lnSpc>
                <a:spcPct val="250000"/>
              </a:lnSpc>
              <a:buFont typeface="Wingdings" panose="05000000000000000000" pitchFamily="2" charset="2"/>
              <a:buChar char="v"/>
            </a:pPr>
            <a:r>
              <a:rPr lang="is-IS" sz="1800" dirty="0"/>
              <a:t> Haust-, vor og sumarfjarnám</a:t>
            </a:r>
          </a:p>
        </p:txBody>
      </p:sp>
      <p:pic>
        <p:nvPicPr>
          <p:cNvPr id="19458" name="Picture 2" descr="https://www.vma.is/static/news/large_computer-lessons-shutterstock_112050830-480x3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168" y="3005208"/>
            <a:ext cx="3130592" cy="234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6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Viðurkenningar fyrir námsárangur</a:t>
            </a:r>
          </a:p>
        </p:txBody>
      </p:sp>
      <p:sp>
        <p:nvSpPr>
          <p:cNvPr id="3" name="Text Placeholder 2"/>
          <p:cNvSpPr>
            <a:spLocks noGrp="1"/>
          </p:cNvSpPr>
          <p:nvPr>
            <p:ph type="body" sz="half" idx="1"/>
          </p:nvPr>
        </p:nvSpPr>
        <p:spPr/>
        <p:txBody>
          <a:bodyPr>
            <a:normAutofit/>
          </a:bodyPr>
          <a:lstStyle/>
          <a:p>
            <a:r>
              <a:rPr lang="is-IS" sz="2800" dirty="0"/>
              <a:t>Nemendur sem stunda fullt nám í </a:t>
            </a:r>
            <a:r>
              <a:rPr lang="is-IS" sz="2800" b="1" dirty="0"/>
              <a:t>dagskóla </a:t>
            </a:r>
            <a:r>
              <a:rPr lang="is-IS" sz="2800" dirty="0"/>
              <a:t>(a.m.k. 25 EIN) og ná 9 eða </a:t>
            </a:r>
            <a:r>
              <a:rPr lang="is-IS" sz="2800" dirty="0" err="1"/>
              <a:t>hærri</a:t>
            </a:r>
            <a:r>
              <a:rPr lang="is-IS" sz="2800" dirty="0"/>
              <a:t> meðaleinkunn og eru með a.m.k. 95% raunmætingu fá innritunar- og efnisgjöld felld niður næstu önn í námi.</a:t>
            </a:r>
          </a:p>
        </p:txBody>
      </p:sp>
      <p:sp>
        <p:nvSpPr>
          <p:cNvPr id="4" name="Content Placeholder 3"/>
          <p:cNvSpPr>
            <a:spLocks noGrp="1"/>
          </p:cNvSpPr>
          <p:nvPr>
            <p:ph sz="half" idx="2"/>
          </p:nvPr>
        </p:nvSpPr>
        <p:spPr/>
        <p:txBody>
          <a:bodyPr>
            <a:normAutofit/>
          </a:bodyPr>
          <a:lstStyle/>
          <a:p>
            <a:r>
              <a:rPr lang="is-IS" sz="2800" dirty="0"/>
              <a:t>Nemendur sem ljúka fleiri en 10 EIN í </a:t>
            </a:r>
            <a:r>
              <a:rPr lang="is-IS" sz="2800" b="1" dirty="0"/>
              <a:t>fjarnámi </a:t>
            </a:r>
            <a:r>
              <a:rPr lang="is-IS" sz="2800" dirty="0"/>
              <a:t>og ná meðaleinkunn 9 eða </a:t>
            </a:r>
            <a:r>
              <a:rPr lang="is-IS" sz="2800" dirty="0" err="1"/>
              <a:t>hærra</a:t>
            </a:r>
            <a:r>
              <a:rPr lang="is-IS" sz="2800" dirty="0"/>
              <a:t> fá einingagjaldið niðurfellt næstu </a:t>
            </a:r>
            <a:r>
              <a:rPr lang="is-IS" sz="2800" dirty="0" err="1"/>
              <a:t>önn</a:t>
            </a:r>
            <a:r>
              <a:rPr lang="is-IS" sz="2800" dirty="0"/>
              <a:t> í námi. Viðkomandi nemendur greiða þá aðeins innritunargjald kr. 6.000.</a:t>
            </a:r>
          </a:p>
        </p:txBody>
      </p:sp>
      <p:sp>
        <p:nvSpPr>
          <p:cNvPr id="5" name="Title 1"/>
          <p:cNvSpPr txBox="1">
            <a:spLocks/>
          </p:cNvSpPr>
          <p:nvPr/>
        </p:nvSpPr>
        <p:spPr>
          <a:xfrm>
            <a:off x="7236296" y="1124744"/>
            <a:ext cx="1298104" cy="494928"/>
          </a:xfrm>
          <a:prstGeom prst="rect">
            <a:avLst/>
          </a:prstGeom>
          <a:solidFill>
            <a:schemeClr val="bg1"/>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77752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Stuðningur foreldra</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is-IS" sz="2400" dirty="0"/>
              <a:t>Skoða Innu reglulega</a:t>
            </a:r>
          </a:p>
          <a:p>
            <a:pPr>
              <a:buFont typeface="Wingdings" panose="05000000000000000000" pitchFamily="2" charset="2"/>
              <a:buChar char="v"/>
            </a:pPr>
            <a:r>
              <a:rPr lang="is-IS" sz="2400" dirty="0"/>
              <a:t>Minna á styrkleikana, áhuga, færni …</a:t>
            </a:r>
          </a:p>
          <a:p>
            <a:pPr>
              <a:buFont typeface="Wingdings" panose="05000000000000000000" pitchFamily="2" charset="2"/>
              <a:buChar char="v"/>
            </a:pPr>
            <a:r>
              <a:rPr lang="is-IS" sz="2400" dirty="0"/>
              <a:t>HLUSTA </a:t>
            </a:r>
          </a:p>
          <a:p>
            <a:pPr>
              <a:buFont typeface="Wingdings" panose="05000000000000000000" pitchFamily="2" charset="2"/>
              <a:buChar char="v"/>
            </a:pPr>
            <a:r>
              <a:rPr lang="is-IS" sz="2400" dirty="0"/>
              <a:t>Spyrja út í námið</a:t>
            </a:r>
          </a:p>
          <a:p>
            <a:pPr>
              <a:buFont typeface="Wingdings" panose="05000000000000000000" pitchFamily="2" charset="2"/>
              <a:buChar char="v"/>
            </a:pPr>
            <a:r>
              <a:rPr lang="is-IS" sz="2400" dirty="0"/>
              <a:t>Styðja, hvetja, </a:t>
            </a:r>
            <a:r>
              <a:rPr lang="is-IS" sz="2400" dirty="0" err="1"/>
              <a:t>hrósa</a:t>
            </a:r>
            <a:r>
              <a:rPr lang="is-IS" sz="2400" dirty="0"/>
              <a:t> </a:t>
            </a:r>
          </a:p>
          <a:p>
            <a:pPr>
              <a:buFont typeface="Wingdings" panose="05000000000000000000" pitchFamily="2" charset="2"/>
              <a:buChar char="v"/>
            </a:pPr>
            <a:r>
              <a:rPr lang="is-IS" sz="2400" dirty="0"/>
              <a:t>Viðbúnir hinu „óvænta“</a:t>
            </a:r>
          </a:p>
          <a:p>
            <a:pPr>
              <a:buFont typeface="Wingdings" panose="05000000000000000000" pitchFamily="2" charset="2"/>
              <a:buChar char="v"/>
            </a:pPr>
            <a:r>
              <a:rPr lang="is-IS" sz="2400" dirty="0"/>
              <a:t>Finna jafnvægi í tölvuheimi og raunheimi </a:t>
            </a:r>
          </a:p>
          <a:p>
            <a:pPr>
              <a:buFont typeface="Wingdings" panose="05000000000000000000" pitchFamily="2" charset="2"/>
              <a:buChar char="v"/>
            </a:pPr>
            <a:r>
              <a:rPr lang="is-IS" sz="2400" dirty="0"/>
              <a:t>Finna jafnvægi á námi og vinnu</a:t>
            </a:r>
          </a:p>
          <a:p>
            <a:pPr>
              <a:buFont typeface="Wingdings" panose="05000000000000000000" pitchFamily="2" charset="2"/>
              <a:buChar char="v"/>
            </a:pPr>
            <a:r>
              <a:rPr lang="is-IS" sz="2400" dirty="0"/>
              <a:t>SVEFN </a:t>
            </a:r>
          </a:p>
          <a:p>
            <a:endParaRPr lang="is-IS" dirty="0"/>
          </a:p>
        </p:txBody>
      </p:sp>
    </p:spTree>
    <p:extLst>
      <p:ext uri="{BB962C8B-B14F-4D97-AF65-F5344CB8AC3E}">
        <p14:creationId xmlns:p14="http://schemas.microsoft.com/office/powerpoint/2010/main" val="283941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60" y="286603"/>
            <a:ext cx="7543800" cy="1450757"/>
          </a:xfrm>
        </p:spPr>
        <p:txBody>
          <a:bodyPr vert="horz" lIns="91440" tIns="45720" rIns="91440" bIns="45720" rtlCol="0" anchor="b">
            <a:normAutofit/>
          </a:bodyPr>
          <a:lstStyle/>
          <a:p>
            <a:pPr defTabSz="914400"/>
            <a:r>
              <a:rPr lang="en-US" sz="4800" spc="-50" dirty="0" err="1"/>
              <a:t>Forvarnarfulltrúi</a:t>
            </a:r>
            <a:endParaRPr lang="en-US" sz="4800" spc="-50" dirty="0"/>
          </a:p>
        </p:txBody>
      </p:sp>
      <p:sp>
        <p:nvSpPr>
          <p:cNvPr id="3" name="Text Placeholder 2"/>
          <p:cNvSpPr>
            <a:spLocks noGrp="1"/>
          </p:cNvSpPr>
          <p:nvPr>
            <p:ph type="body" sz="half" idx="1"/>
          </p:nvPr>
        </p:nvSpPr>
        <p:spPr>
          <a:xfrm>
            <a:off x="822959" y="1845734"/>
            <a:ext cx="4841240" cy="4023360"/>
          </a:xfrm>
        </p:spPr>
        <p:txBody>
          <a:bodyPr vert="horz" lIns="0" tIns="45720" rIns="0" bIns="45720" rtlCol="0">
            <a:normAutofit/>
          </a:bodyPr>
          <a:lstStyle/>
          <a:p>
            <a:pPr defTabSz="914400"/>
            <a:endParaRPr lang="en-US" dirty="0"/>
          </a:p>
          <a:p>
            <a:pPr defTabSz="914400"/>
            <a:r>
              <a:rPr lang="en-US" sz="2400" b="1" dirty="0"/>
              <a:t>Guðlaug Ragnarsdóttir</a:t>
            </a:r>
          </a:p>
          <a:p>
            <a:pPr defTabSz="914400"/>
            <a:r>
              <a:rPr lang="en-US" dirty="0"/>
              <a:t>gudlaug@fa.is</a:t>
            </a:r>
          </a:p>
          <a:p>
            <a:pPr defTabSz="914400"/>
            <a:r>
              <a:rPr lang="en-US" dirty="0"/>
              <a:t>	</a:t>
            </a:r>
          </a:p>
          <a:p>
            <a:pPr defTabSz="914400"/>
            <a:r>
              <a:rPr lang="en-US" dirty="0"/>
              <a:t>N101</a:t>
            </a:r>
          </a:p>
          <a:p>
            <a:pPr defTabSz="914400"/>
            <a:endParaRPr lang="en-US" dirty="0"/>
          </a:p>
          <a:p>
            <a:pPr defTabSz="914400"/>
            <a:endParaRPr lang="en-US" dirty="0"/>
          </a:p>
        </p:txBody>
      </p:sp>
      <p:pic>
        <p:nvPicPr>
          <p:cNvPr id="4" name="Picture 3" descr="A person wearing glasses and a black shirt&#10;&#10;Description automatically generated">
            <a:extLst>
              <a:ext uri="{FF2B5EF4-FFF2-40B4-BE49-F238E27FC236}">
                <a16:creationId xmlns:a16="http://schemas.microsoft.com/office/drawing/2014/main" id="{B8CC5367-C950-D0AF-B40A-B2963D10F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492896"/>
            <a:ext cx="2174743" cy="3262482"/>
          </a:xfrm>
          <a:prstGeom prst="rect">
            <a:avLst/>
          </a:prstGeom>
        </p:spPr>
      </p:pic>
    </p:spTree>
    <p:extLst>
      <p:ext uri="{BB962C8B-B14F-4D97-AF65-F5344CB8AC3E}">
        <p14:creationId xmlns:p14="http://schemas.microsoft.com/office/powerpoint/2010/main" val="4240482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Forvarnir í víðum skilningi</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s-IS" sz="2400" dirty="0"/>
              <a:t>Heilsueflandi framhaldsskóli</a:t>
            </a:r>
          </a:p>
          <a:p>
            <a:pPr>
              <a:buFont typeface="Wingdings" panose="05000000000000000000" pitchFamily="2" charset="2"/>
              <a:buChar char="v"/>
            </a:pPr>
            <a:r>
              <a:rPr lang="is-IS" sz="2400" dirty="0"/>
              <a:t>Forvarnarvika í október</a:t>
            </a:r>
          </a:p>
          <a:p>
            <a:pPr>
              <a:buFont typeface="Wingdings" panose="05000000000000000000" pitchFamily="2" charset="2"/>
              <a:buChar char="v"/>
            </a:pPr>
            <a:r>
              <a:rPr lang="is-IS" sz="2400" dirty="0"/>
              <a:t>Heilsudagar í febrúar</a:t>
            </a:r>
          </a:p>
          <a:p>
            <a:pPr>
              <a:buFont typeface="Wingdings" panose="05000000000000000000" pitchFamily="2" charset="2"/>
              <a:buChar char="v"/>
            </a:pPr>
            <a:r>
              <a:rPr lang="is-IS" sz="2400" dirty="0"/>
              <a:t>Fræðsluerindi í þemavikum</a:t>
            </a:r>
          </a:p>
          <a:p>
            <a:pPr>
              <a:buFont typeface="Wingdings" panose="05000000000000000000" pitchFamily="2" charset="2"/>
              <a:buChar char="v"/>
            </a:pPr>
            <a:r>
              <a:rPr lang="is-IS" sz="2400" dirty="0"/>
              <a:t>Samvinna heimilis og skóla</a:t>
            </a:r>
          </a:p>
          <a:p>
            <a:pPr>
              <a:buFont typeface="Wingdings" panose="05000000000000000000" pitchFamily="2" charset="2"/>
              <a:buChar char="v"/>
            </a:pPr>
            <a:r>
              <a:rPr lang="is-IS" sz="2400" dirty="0"/>
              <a:t>Foreldrafélag</a:t>
            </a:r>
          </a:p>
          <a:p>
            <a:pPr>
              <a:buFont typeface="Wingdings" panose="05000000000000000000" pitchFamily="2" charset="2"/>
              <a:buChar char="v"/>
            </a:pPr>
            <a:r>
              <a:rPr lang="is-IS" sz="2400" dirty="0"/>
              <a:t>Guðlaug Ragnarsdóttir – forvarnafulltrúi </a:t>
            </a:r>
            <a:r>
              <a:rPr lang="is-IS" sz="2400" dirty="0">
                <a:solidFill>
                  <a:schemeClr val="tx1"/>
                </a:solidFill>
                <a:hlinkClick r:id="rId3">
                  <a:extLst>
                    <a:ext uri="{A12FA001-AC4F-418D-AE19-62706E023703}">
                      <ahyp:hlinkClr xmlns:ahyp="http://schemas.microsoft.com/office/drawing/2018/hyperlinkcolor" val="tx"/>
                    </a:ext>
                  </a:extLst>
                </a:hlinkClick>
              </a:rPr>
              <a:t>gudlaug@fa.is</a:t>
            </a:r>
            <a:r>
              <a:rPr lang="is-IS" sz="2400" dirty="0">
                <a:solidFill>
                  <a:schemeClr val="tx1"/>
                </a:solidFill>
              </a:rPr>
              <a:t> </a:t>
            </a:r>
          </a:p>
          <a:p>
            <a:pPr marL="342900" lvl="1" indent="0">
              <a:buNone/>
            </a:pPr>
            <a:endParaRPr lang="is-IS" dirty="0"/>
          </a:p>
        </p:txBody>
      </p:sp>
    </p:spTree>
    <p:extLst>
      <p:ext uri="{BB962C8B-B14F-4D97-AF65-F5344CB8AC3E}">
        <p14:creationId xmlns:p14="http://schemas.microsoft.com/office/powerpoint/2010/main" val="355123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48680"/>
            <a:ext cx="6835140" cy="1512167"/>
          </a:xfrm>
        </p:spPr>
        <p:txBody>
          <a:bodyPr>
            <a:normAutofit/>
          </a:bodyPr>
          <a:lstStyle/>
          <a:p>
            <a:r>
              <a:rPr lang="is-IS" dirty="0"/>
              <a:t>Skólasóknarreglur</a:t>
            </a:r>
            <a:br>
              <a:rPr lang="is-IS" b="1" dirty="0"/>
            </a:br>
            <a:r>
              <a:rPr lang="is-IS" b="1" dirty="0"/>
              <a:t>                </a:t>
            </a:r>
          </a:p>
        </p:txBody>
      </p:sp>
      <p:sp>
        <p:nvSpPr>
          <p:cNvPr id="3" name="Content Placeholder 2"/>
          <p:cNvSpPr>
            <a:spLocks noGrp="1"/>
          </p:cNvSpPr>
          <p:nvPr>
            <p:ph sz="half" idx="1"/>
          </p:nvPr>
        </p:nvSpPr>
        <p:spPr/>
        <p:txBody>
          <a:bodyPr>
            <a:normAutofit/>
          </a:bodyPr>
          <a:lstStyle/>
          <a:p>
            <a:endParaRPr lang="is-IS" dirty="0"/>
          </a:p>
          <a:p>
            <a:r>
              <a:rPr lang="is-IS" sz="1600" b="1" dirty="0"/>
              <a:t>Reglur um skólasókn er að finna á heimasíðu skólans </a:t>
            </a:r>
          </a:p>
          <a:p>
            <a:r>
              <a:rPr lang="is-IS" sz="1800" dirty="0"/>
              <a:t>Nemendur bera sjálfir ábyrgð á eigin mætingu</a:t>
            </a:r>
          </a:p>
          <a:p>
            <a:pPr lvl="1">
              <a:buFont typeface="Wingdings" panose="05000000000000000000" pitchFamily="2" charset="2"/>
              <a:buChar char="v"/>
            </a:pPr>
            <a:r>
              <a:rPr lang="is-IS" sz="1800" dirty="0"/>
              <a:t>80% mætingarskylda í öllum áföngum nema annað komi fram í kennsluáætlun</a:t>
            </a:r>
          </a:p>
          <a:p>
            <a:pPr lvl="1">
              <a:buFont typeface="Wingdings" panose="05000000000000000000" pitchFamily="2" charset="2"/>
              <a:buChar char="v"/>
            </a:pPr>
            <a:r>
              <a:rPr lang="is-IS" sz="1800" dirty="0"/>
              <a:t>Fylgjast vel með í INNU</a:t>
            </a:r>
          </a:p>
          <a:p>
            <a:pPr lvl="1">
              <a:buFont typeface="Wingdings" panose="05000000000000000000" pitchFamily="2" charset="2"/>
              <a:buChar char="v"/>
            </a:pPr>
            <a:r>
              <a:rPr lang="is-IS" sz="1800" dirty="0"/>
              <a:t>Athugasemdir berist viðkomandi kennara innan viku </a:t>
            </a:r>
          </a:p>
          <a:p>
            <a:pPr lvl="1">
              <a:buFont typeface="Wingdings" panose="05000000000000000000" pitchFamily="2" charset="2"/>
              <a:buChar char="v"/>
            </a:pPr>
            <a:r>
              <a:rPr lang="is-IS" sz="1800" dirty="0"/>
              <a:t>Forráðamenn hvattir til að fylgjast vel með skólasókn í INNU</a:t>
            </a:r>
          </a:p>
          <a:p>
            <a:pPr lvl="1">
              <a:buFont typeface="Wingdings" panose="05000000000000000000" pitchFamily="2" charset="2"/>
              <a:buChar char="v"/>
            </a:pPr>
            <a:endParaRPr lang="is-IS" sz="1425" dirty="0"/>
          </a:p>
          <a:p>
            <a:pPr marL="542925" lvl="1" indent="-285750">
              <a:buFont typeface="Wingdings" panose="05000000000000000000" pitchFamily="2" charset="2"/>
              <a:buChar char="v"/>
            </a:pPr>
            <a:endParaRPr lang="is-IS" sz="1425" dirty="0"/>
          </a:p>
          <a:p>
            <a:pPr marL="257175" lvl="1" indent="0">
              <a:buNone/>
            </a:pPr>
            <a:endParaRPr lang="is-IS" dirty="0"/>
          </a:p>
        </p:txBody>
      </p:sp>
      <p:sp>
        <p:nvSpPr>
          <p:cNvPr id="4" name="Content Placeholder 3"/>
          <p:cNvSpPr>
            <a:spLocks noGrp="1"/>
          </p:cNvSpPr>
          <p:nvPr>
            <p:ph sz="half" idx="2"/>
          </p:nvPr>
        </p:nvSpPr>
        <p:spPr/>
        <p:txBody>
          <a:bodyPr>
            <a:normAutofit/>
          </a:bodyPr>
          <a:lstStyle/>
          <a:p>
            <a:endParaRPr lang="is-IS" dirty="0"/>
          </a:p>
          <a:p>
            <a:r>
              <a:rPr lang="is-IS" sz="1600" b="1" dirty="0"/>
              <a:t>Veikindi</a:t>
            </a:r>
          </a:p>
          <a:p>
            <a:pPr lvl="1">
              <a:buFont typeface="Wingdings" panose="05000000000000000000" pitchFamily="2" charset="2"/>
              <a:buChar char="v"/>
            </a:pPr>
            <a:r>
              <a:rPr lang="is-IS" sz="1600" dirty="0"/>
              <a:t>Veikindaforföll á að tilkynna rafrænt í INNU samdægurs</a:t>
            </a:r>
          </a:p>
          <a:p>
            <a:pPr lvl="1">
              <a:buFont typeface="Wingdings" panose="05000000000000000000" pitchFamily="2" charset="2"/>
              <a:buChar char="v"/>
            </a:pPr>
            <a:r>
              <a:rPr lang="is-IS" sz="1600" dirty="0"/>
              <a:t>Skráning frá forráðamanni nemenda undir 18 ára telst fullnægjandi (ekki nauðsynlegt að skila læknisvottorði)</a:t>
            </a:r>
          </a:p>
          <a:p>
            <a:pPr marL="342900" lvl="1" indent="0">
              <a:buNone/>
            </a:pPr>
            <a:endParaRPr lang="is-IS" sz="1600" dirty="0"/>
          </a:p>
          <a:p>
            <a:r>
              <a:rPr lang="is-IS" sz="1600" b="1" dirty="0"/>
              <a:t>Leyfi</a:t>
            </a:r>
          </a:p>
          <a:p>
            <a:pPr lvl="1">
              <a:buFont typeface="Wingdings" panose="05000000000000000000" pitchFamily="2" charset="2"/>
              <a:buChar char="v"/>
            </a:pPr>
            <a:r>
              <a:rPr lang="is-IS" sz="1600" dirty="0"/>
              <a:t>Nemendur fá ekki fjarvistir vegna viðurkenndra ferða á vegum skólans s.s. námsferðir eða námskeið</a:t>
            </a:r>
          </a:p>
          <a:p>
            <a:pPr lvl="1">
              <a:buFont typeface="Wingdings" panose="05000000000000000000" pitchFamily="2" charset="2"/>
              <a:buChar char="v"/>
            </a:pPr>
            <a:r>
              <a:rPr lang="is-IS" sz="1600" dirty="0"/>
              <a:t>Þátttaka í landsliðsverkefnum, fjarvera vegna dauðsfalla í </a:t>
            </a:r>
            <a:r>
              <a:rPr lang="is-IS" sz="1600" dirty="0" err="1"/>
              <a:t>nánustu</a:t>
            </a:r>
            <a:r>
              <a:rPr lang="is-IS" sz="1600" dirty="0"/>
              <a:t> fjölskyldu, þátttaka í björgunarsveitarstarfi</a:t>
            </a:r>
          </a:p>
          <a:p>
            <a:pPr marL="342900" lvl="1" indent="0">
              <a:buNone/>
            </a:pPr>
            <a:endParaRPr lang="is-IS" dirty="0"/>
          </a:p>
          <a:p>
            <a:pPr lvl="1"/>
            <a:endParaRPr lang="is-IS" dirty="0"/>
          </a:p>
          <a:p>
            <a:pPr lvl="1"/>
            <a:endParaRPr lang="is-IS" dirty="0"/>
          </a:p>
          <a:p>
            <a:endParaRPr lang="is-IS" dirty="0"/>
          </a:p>
          <a:p>
            <a:endParaRPr lang="is-IS" dirty="0"/>
          </a:p>
        </p:txBody>
      </p:sp>
    </p:spTree>
    <p:extLst>
      <p:ext uri="{BB962C8B-B14F-4D97-AF65-F5344CB8AC3E}">
        <p14:creationId xmlns:p14="http://schemas.microsoft.com/office/powerpoint/2010/main" val="2033007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a:t>Vímuefnalaus skóli</a:t>
            </a:r>
          </a:p>
        </p:txBody>
      </p:sp>
      <p:sp>
        <p:nvSpPr>
          <p:cNvPr id="5" name="Content Placeholder 4"/>
          <p:cNvSpPr>
            <a:spLocks noGrp="1"/>
          </p:cNvSpPr>
          <p:nvPr>
            <p:ph idx="1"/>
          </p:nvPr>
        </p:nvSpPr>
        <p:spPr>
          <a:xfrm>
            <a:off x="822959" y="1916832"/>
            <a:ext cx="7739150" cy="4023360"/>
          </a:xfrm>
        </p:spPr>
        <p:txBody>
          <a:bodyPr/>
          <a:lstStyle/>
          <a:p>
            <a:endParaRPr lang="is-IS" dirty="0"/>
          </a:p>
          <a:p>
            <a:pPr>
              <a:buFont typeface="Wingdings" panose="05000000000000000000" pitchFamily="2" charset="2"/>
              <a:buChar char="v"/>
            </a:pPr>
            <a:r>
              <a:rPr lang="is-IS" sz="2800" dirty="0">
                <a:latin typeface="+mj-lt"/>
              </a:rPr>
              <a:t>Notkun tóbaks og vímuefna er með öllu bönnuð inni í skóla og á skólalóð!</a:t>
            </a:r>
          </a:p>
          <a:p>
            <a:pPr>
              <a:buFont typeface="Wingdings" panose="05000000000000000000" pitchFamily="2" charset="2"/>
              <a:buChar char="v"/>
            </a:pPr>
            <a:r>
              <a:rPr lang="is-IS" sz="2800" dirty="0">
                <a:latin typeface="+mj-lt"/>
              </a:rPr>
              <a:t>Sígarettur, </a:t>
            </a:r>
            <a:r>
              <a:rPr lang="is-IS" sz="2800" dirty="0" err="1">
                <a:latin typeface="+mj-lt"/>
              </a:rPr>
              <a:t>veip</a:t>
            </a:r>
            <a:r>
              <a:rPr lang="is-IS" sz="2800" dirty="0">
                <a:latin typeface="+mj-lt"/>
              </a:rPr>
              <a:t>, nikótín púðar, munntóbak, neftóbak…</a:t>
            </a:r>
          </a:p>
          <a:p>
            <a:pPr>
              <a:buFont typeface="Wingdings" panose="05000000000000000000" pitchFamily="2" charset="2"/>
              <a:buChar char="v"/>
            </a:pPr>
            <a:r>
              <a:rPr lang="is-IS" sz="2800" dirty="0">
                <a:latin typeface="+mj-lt"/>
              </a:rPr>
              <a:t>Starfsfólk fylgist með og skráir brot á þessari skólareglu</a:t>
            </a:r>
          </a:p>
          <a:p>
            <a:pPr>
              <a:buFont typeface="Wingdings" panose="05000000000000000000" pitchFamily="2" charset="2"/>
              <a:buChar char="v"/>
            </a:pPr>
            <a:r>
              <a:rPr lang="is-IS" sz="2800" dirty="0">
                <a:latin typeface="+mj-lt"/>
              </a:rPr>
              <a:t>Foreldrar nemenda undir 18 ára látnir vita við brot</a:t>
            </a:r>
          </a:p>
          <a:p>
            <a:pPr>
              <a:buFont typeface="Wingdings" panose="05000000000000000000" pitchFamily="2" charset="2"/>
              <a:buChar char="v"/>
            </a:pPr>
            <a:endParaRPr lang="is-IS" sz="2800" dirty="0">
              <a:latin typeface="+mj-lt"/>
            </a:endParaRPr>
          </a:p>
          <a:p>
            <a:pPr marL="800100" lvl="1" indent="-457200">
              <a:buFont typeface="Wingdings" panose="05000000000000000000" pitchFamily="2" charset="2"/>
              <a:buChar char="v"/>
            </a:pPr>
            <a:endParaRPr lang="is-IS" sz="2800" dirty="0">
              <a:latin typeface="+mj-lt"/>
            </a:endParaRPr>
          </a:p>
          <a:p>
            <a:pPr lvl="1"/>
            <a:endParaRPr lang="is-IS" dirty="0"/>
          </a:p>
        </p:txBody>
      </p:sp>
    </p:spTree>
    <p:extLst>
      <p:ext uri="{BB962C8B-B14F-4D97-AF65-F5344CB8AC3E}">
        <p14:creationId xmlns:p14="http://schemas.microsoft.com/office/powerpoint/2010/main" val="300800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9DE1-3BBC-F05B-2521-AF70087C6D9D}"/>
              </a:ext>
            </a:extLst>
          </p:cNvPr>
          <p:cNvSpPr>
            <a:spLocks noGrp="1"/>
          </p:cNvSpPr>
          <p:nvPr>
            <p:ph type="title"/>
          </p:nvPr>
        </p:nvSpPr>
        <p:spPr/>
        <p:txBody>
          <a:bodyPr/>
          <a:lstStyle/>
          <a:p>
            <a:r>
              <a:rPr lang="is-IS" dirty="0"/>
              <a:t>Viðburðir á vegum skólans</a:t>
            </a:r>
          </a:p>
        </p:txBody>
      </p:sp>
      <p:sp>
        <p:nvSpPr>
          <p:cNvPr id="3" name="Content Placeholder 2">
            <a:extLst>
              <a:ext uri="{FF2B5EF4-FFF2-40B4-BE49-F238E27FC236}">
                <a16:creationId xmlns:a16="http://schemas.microsoft.com/office/drawing/2014/main" id="{59DD3697-AC1B-A2B7-619F-14DC3008EDC1}"/>
              </a:ext>
            </a:extLst>
          </p:cNvPr>
          <p:cNvSpPr>
            <a:spLocks noGrp="1"/>
          </p:cNvSpPr>
          <p:nvPr>
            <p:ph idx="1"/>
          </p:nvPr>
        </p:nvSpPr>
        <p:spPr/>
        <p:txBody>
          <a:bodyPr/>
          <a:lstStyle/>
          <a:p>
            <a:pPr>
              <a:buFont typeface="Wingdings" panose="05000000000000000000" pitchFamily="2" charset="2"/>
              <a:buChar char="v"/>
            </a:pPr>
            <a:r>
              <a:rPr lang="is-IS" sz="2800" dirty="0"/>
              <a:t>Áfengisnotkun er ekki liðin á viðburðum á vegum nokkurs framhaldsskóla!</a:t>
            </a:r>
          </a:p>
          <a:p>
            <a:pPr marL="0" indent="0">
              <a:buNone/>
            </a:pPr>
            <a:endParaRPr lang="is-IS" sz="2800" dirty="0"/>
          </a:p>
          <a:p>
            <a:pPr lvl="1">
              <a:buFont typeface="Wingdings" panose="05000000000000000000" pitchFamily="2" charset="2"/>
              <a:buChar char="v"/>
            </a:pPr>
            <a:r>
              <a:rPr lang="is-IS" sz="2800" dirty="0"/>
              <a:t>Alltaf hringt í foreldra nemenda undir 18 ára og skólarnir tala saman</a:t>
            </a:r>
          </a:p>
          <a:p>
            <a:pPr marL="150876" lvl="1" indent="0">
              <a:buNone/>
            </a:pPr>
            <a:endParaRPr lang="is-IS" sz="2800" dirty="0"/>
          </a:p>
          <a:p>
            <a:pPr lvl="1">
              <a:buFont typeface="Wingdings" panose="05000000000000000000" pitchFamily="2" charset="2"/>
              <a:buChar char="v"/>
            </a:pPr>
            <a:r>
              <a:rPr lang="is-IS" sz="2800" dirty="0"/>
              <a:t>Áfengismælar og edrúpottur</a:t>
            </a:r>
          </a:p>
          <a:p>
            <a:endParaRPr lang="is-IS" dirty="0"/>
          </a:p>
        </p:txBody>
      </p:sp>
    </p:spTree>
    <p:extLst>
      <p:ext uri="{BB962C8B-B14F-4D97-AF65-F5344CB8AC3E}">
        <p14:creationId xmlns:p14="http://schemas.microsoft.com/office/powerpoint/2010/main" val="238506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275" y="1865472"/>
            <a:ext cx="3684281" cy="994172"/>
          </a:xfrm>
        </p:spPr>
        <p:txBody>
          <a:bodyPr>
            <a:normAutofit fontScale="90000"/>
          </a:bodyPr>
          <a:lstStyle/>
          <a:p>
            <a:r>
              <a:rPr lang="is-IS" dirty="0">
                <a:latin typeface="Georgia Pro Black" panose="02040A02050405020203" pitchFamily="18" charset="0"/>
              </a:rPr>
              <a:t>Félagslífið í FÁ</a:t>
            </a:r>
          </a:p>
        </p:txBody>
      </p:sp>
      <p:pic>
        <p:nvPicPr>
          <p:cNvPr id="3" name="Picture 2" descr="A person singing into a microphone&#10;&#10;Description automatically generated">
            <a:extLst>
              <a:ext uri="{FF2B5EF4-FFF2-40B4-BE49-F238E27FC236}">
                <a16:creationId xmlns:a16="http://schemas.microsoft.com/office/drawing/2014/main" id="{2EFDA3FF-3695-CAE9-02B0-C8B2256769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052" y="3800107"/>
            <a:ext cx="2896035" cy="1930690"/>
          </a:xfrm>
          <a:prstGeom prst="rect">
            <a:avLst/>
          </a:prstGeom>
        </p:spPr>
      </p:pic>
      <p:pic>
        <p:nvPicPr>
          <p:cNvPr id="6" name="Picture 5" descr="A group of people wearing yellow and black clothes&#10;&#10;Description automatically generated">
            <a:extLst>
              <a:ext uri="{FF2B5EF4-FFF2-40B4-BE49-F238E27FC236}">
                <a16:creationId xmlns:a16="http://schemas.microsoft.com/office/drawing/2014/main" id="{36D7ED50-83B4-0409-DCFF-35309F816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092" y="3765261"/>
            <a:ext cx="2896034" cy="1930689"/>
          </a:xfrm>
          <a:prstGeom prst="rect">
            <a:avLst/>
          </a:prstGeom>
        </p:spPr>
      </p:pic>
      <p:pic>
        <p:nvPicPr>
          <p:cNvPr id="13" name="Picture 12" descr="A group of people on ice&#10;&#10;Description automatically generated">
            <a:extLst>
              <a:ext uri="{FF2B5EF4-FFF2-40B4-BE49-F238E27FC236}">
                <a16:creationId xmlns:a16="http://schemas.microsoft.com/office/drawing/2014/main" id="{F7DFC304-261B-B9AE-1C24-43E0ECD991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77108" y="1338764"/>
            <a:ext cx="2567156" cy="1925367"/>
          </a:xfrm>
          <a:prstGeom prst="rect">
            <a:avLst/>
          </a:prstGeom>
        </p:spPr>
      </p:pic>
      <p:pic>
        <p:nvPicPr>
          <p:cNvPr id="15" name="Picture 14" descr="A group of women standing in a field with white food on them&#10;&#10;Description automatically generated">
            <a:extLst>
              <a:ext uri="{FF2B5EF4-FFF2-40B4-BE49-F238E27FC236}">
                <a16:creationId xmlns:a16="http://schemas.microsoft.com/office/drawing/2014/main" id="{56B58641-3D7A-360B-66F2-3D642163AB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5330" y="3800106"/>
            <a:ext cx="2527790" cy="1895843"/>
          </a:xfrm>
          <a:prstGeom prst="rect">
            <a:avLst/>
          </a:prstGeom>
        </p:spPr>
      </p:pic>
      <p:pic>
        <p:nvPicPr>
          <p:cNvPr id="17" name="Picture 16" descr="A group of people standing in a line&#10;&#10;Description automatically generated">
            <a:extLst>
              <a:ext uri="{FF2B5EF4-FFF2-40B4-BE49-F238E27FC236}">
                <a16:creationId xmlns:a16="http://schemas.microsoft.com/office/drawing/2014/main" id="{47614724-5A86-6C37-14CE-74EBCA4492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498919" y="1340405"/>
            <a:ext cx="2579697" cy="1934773"/>
          </a:xfrm>
          <a:prstGeom prst="rect">
            <a:avLst/>
          </a:prstGeom>
        </p:spPr>
      </p:pic>
    </p:spTree>
    <p:extLst>
      <p:ext uri="{BB962C8B-B14F-4D97-AF65-F5344CB8AC3E}">
        <p14:creationId xmlns:p14="http://schemas.microsoft.com/office/powerpoint/2010/main" val="2678118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2960" y="286603"/>
            <a:ext cx="7543800" cy="1450757"/>
          </a:xfrm>
        </p:spPr>
        <p:txBody>
          <a:bodyPr vert="horz" lIns="91440" tIns="45720" rIns="91440" bIns="45720" rtlCol="0" anchor="b">
            <a:normAutofit/>
          </a:bodyPr>
          <a:lstStyle/>
          <a:p>
            <a:pPr defTabSz="914400"/>
            <a:r>
              <a:rPr lang="en-US" sz="4800" spc="-50" dirty="0" err="1"/>
              <a:t>Félagsmálafulltrúi</a:t>
            </a:r>
            <a:endParaRPr lang="en-US" sz="4800" spc="-50" dirty="0"/>
          </a:p>
        </p:txBody>
      </p:sp>
      <p:sp>
        <p:nvSpPr>
          <p:cNvPr id="3" name="Text Placeholder 2"/>
          <p:cNvSpPr>
            <a:spLocks noGrp="1"/>
          </p:cNvSpPr>
          <p:nvPr>
            <p:ph type="body" sz="half" idx="1"/>
          </p:nvPr>
        </p:nvSpPr>
        <p:spPr>
          <a:xfrm>
            <a:off x="822959" y="1845734"/>
            <a:ext cx="4841240" cy="4023360"/>
          </a:xfrm>
        </p:spPr>
        <p:txBody>
          <a:bodyPr vert="horz" lIns="0" tIns="45720" rIns="0" bIns="45720" rtlCol="0">
            <a:normAutofit/>
          </a:bodyPr>
          <a:lstStyle/>
          <a:p>
            <a:pPr defTabSz="914400"/>
            <a:endParaRPr lang="en-US" dirty="0"/>
          </a:p>
          <a:p>
            <a:pPr defTabSz="914400"/>
            <a:r>
              <a:rPr lang="en-US" sz="2400" b="1" dirty="0"/>
              <a:t>Vigdís Fríða Þorvaldsdóttir</a:t>
            </a:r>
          </a:p>
          <a:p>
            <a:pPr defTabSz="914400"/>
            <a:r>
              <a:rPr lang="en-US" dirty="0"/>
              <a:t>vigdisfrida@fa.is</a:t>
            </a:r>
          </a:p>
          <a:p>
            <a:pPr defTabSz="914400"/>
            <a:r>
              <a:rPr lang="en-US" dirty="0"/>
              <a:t>	</a:t>
            </a:r>
          </a:p>
          <a:p>
            <a:pPr defTabSz="914400"/>
            <a:endParaRPr lang="en-US" dirty="0"/>
          </a:p>
          <a:p>
            <a:pPr defTabSz="914400"/>
            <a:endParaRPr lang="en-US" dirty="0"/>
          </a:p>
        </p:txBody>
      </p:sp>
      <p:pic>
        <p:nvPicPr>
          <p:cNvPr id="6" name="Picture 5" descr="A person smiling at the camera&#10;&#10;Description automatically generated">
            <a:extLst>
              <a:ext uri="{FF2B5EF4-FFF2-40B4-BE49-F238E27FC236}">
                <a16:creationId xmlns:a16="http://schemas.microsoft.com/office/drawing/2014/main" id="{D0D7C37C-19AE-D740-8AA2-E62EB69C7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276872"/>
            <a:ext cx="2286000" cy="3429000"/>
          </a:xfrm>
          <a:prstGeom prst="rect">
            <a:avLst/>
          </a:prstGeom>
        </p:spPr>
      </p:pic>
    </p:spTree>
    <p:extLst>
      <p:ext uri="{BB962C8B-B14F-4D97-AF65-F5344CB8AC3E}">
        <p14:creationId xmlns:p14="http://schemas.microsoft.com/office/powerpoint/2010/main" val="2881792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92429"/>
            <a:ext cx="7543800" cy="1450757"/>
          </a:xfrm>
          <a:solidFill>
            <a:schemeClr val="bg1"/>
          </a:solidFill>
        </p:spPr>
        <p:txBody>
          <a:bodyPr>
            <a:normAutofit/>
          </a:bodyPr>
          <a:lstStyle/>
          <a:p>
            <a:r>
              <a:rPr lang="is-IS" sz="4400" dirty="0"/>
              <a:t>Nýnemar</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s-IS" sz="2400" dirty="0"/>
              <a:t>Nýnemaferð 28. ágúst</a:t>
            </a:r>
          </a:p>
          <a:p>
            <a:pPr>
              <a:buFont typeface="Wingdings" panose="05000000000000000000" pitchFamily="2" charset="2"/>
              <a:buChar char="v"/>
            </a:pPr>
            <a:r>
              <a:rPr lang="is-IS" sz="2400" dirty="0"/>
              <a:t>Nýnemaball</a:t>
            </a:r>
          </a:p>
          <a:p>
            <a:pPr>
              <a:buFont typeface="Wingdings" panose="05000000000000000000" pitchFamily="2" charset="2"/>
              <a:buChar char="v"/>
            </a:pPr>
            <a:r>
              <a:rPr lang="is-IS" sz="2400" dirty="0"/>
              <a:t>Fulltrúi nýnema í nemendaráði</a:t>
            </a:r>
          </a:p>
          <a:p>
            <a:pPr>
              <a:buFont typeface="Wingdings" panose="05000000000000000000" pitchFamily="2" charset="2"/>
              <a:buChar char="v"/>
            </a:pPr>
            <a:r>
              <a:rPr lang="is-IS" sz="2400" dirty="0"/>
              <a:t>Nýnemaviðburðir</a:t>
            </a:r>
          </a:p>
        </p:txBody>
      </p:sp>
      <p:pic>
        <p:nvPicPr>
          <p:cNvPr id="4" name="Picture 3">
            <a:extLst>
              <a:ext uri="{FF2B5EF4-FFF2-40B4-BE49-F238E27FC236}">
                <a16:creationId xmlns:a16="http://schemas.microsoft.com/office/drawing/2014/main" id="{21D7EECD-A9D9-49EE-AF0E-EE3686A35638}"/>
              </a:ext>
            </a:extLst>
          </p:cNvPr>
          <p:cNvPicPr>
            <a:picLocks noChangeAspect="1"/>
          </p:cNvPicPr>
          <p:nvPr/>
        </p:nvPicPr>
        <p:blipFill>
          <a:blip r:embed="rId3"/>
          <a:stretch>
            <a:fillRect/>
          </a:stretch>
        </p:blipFill>
        <p:spPr>
          <a:xfrm>
            <a:off x="2771800" y="3988607"/>
            <a:ext cx="3162102" cy="2106400"/>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92351A3B-8F1A-D714-D2B5-03CF30192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3988608"/>
            <a:ext cx="2808312" cy="2106234"/>
          </a:xfrm>
          <a:prstGeom prst="rect">
            <a:avLst/>
          </a:prstGeom>
        </p:spPr>
      </p:pic>
      <p:pic>
        <p:nvPicPr>
          <p:cNvPr id="8" name="Picture 7" descr="A person and person singing on stage&#10;&#10;Description automatically generated with low confidence">
            <a:extLst>
              <a:ext uri="{FF2B5EF4-FFF2-40B4-BE49-F238E27FC236}">
                <a16:creationId xmlns:a16="http://schemas.microsoft.com/office/drawing/2014/main" id="{BEFC312E-1C87-9576-380C-26DF82C8B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533" y="3988607"/>
            <a:ext cx="3158979" cy="2106234"/>
          </a:xfrm>
          <a:prstGeom prst="rect">
            <a:avLst/>
          </a:prstGeom>
        </p:spPr>
      </p:pic>
    </p:spTree>
    <p:extLst>
      <p:ext uri="{BB962C8B-B14F-4D97-AF65-F5344CB8AC3E}">
        <p14:creationId xmlns:p14="http://schemas.microsoft.com/office/powerpoint/2010/main" val="228174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46308"/>
            <a:ext cx="3106688" cy="1143000"/>
          </a:xfrm>
          <a:solidFill>
            <a:schemeClr val="bg1"/>
          </a:solidFill>
        </p:spPr>
        <p:txBody>
          <a:bodyPr>
            <a:normAutofit/>
          </a:bodyPr>
          <a:lstStyle/>
          <a:p>
            <a:r>
              <a:rPr lang="is-IS" sz="4400" dirty="0"/>
              <a:t>Félagslífið</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s-IS" sz="2400" dirty="0"/>
              <a:t>Nemendaráðið okkar skipuleggur félagslífið.</a:t>
            </a:r>
          </a:p>
          <a:p>
            <a:pPr>
              <a:buFont typeface="Wingdings" panose="05000000000000000000" pitchFamily="2" charset="2"/>
              <a:buChar char="v"/>
            </a:pPr>
            <a:r>
              <a:rPr lang="is-IS" sz="2400" dirty="0"/>
              <a:t>Skemmtilegur skóladagur – leikir og spil, tónlistarherbergi, hádegisviðburðir </a:t>
            </a:r>
            <a:r>
              <a:rPr lang="is-IS" sz="2400" dirty="0" err="1"/>
              <a:t>ofl</a:t>
            </a:r>
            <a:r>
              <a:rPr lang="is-IS" sz="2400" dirty="0"/>
              <a:t>.</a:t>
            </a:r>
          </a:p>
          <a:p>
            <a:pPr>
              <a:buFont typeface="Wingdings" panose="05000000000000000000" pitchFamily="2" charset="2"/>
              <a:buChar char="v"/>
            </a:pPr>
            <a:r>
              <a:rPr lang="is-IS" sz="2400" dirty="0"/>
              <a:t>Fastir viðburðir – s.s. Árdagar, tónlistarkeppni, leiksýning, Árshátíð </a:t>
            </a:r>
            <a:r>
              <a:rPr lang="is-IS" sz="2400" dirty="0" err="1"/>
              <a:t>ofl</a:t>
            </a:r>
            <a:r>
              <a:rPr lang="is-IS" sz="2400" dirty="0"/>
              <a:t>.</a:t>
            </a:r>
          </a:p>
          <a:p>
            <a:pPr>
              <a:buFont typeface="Wingdings" panose="05000000000000000000" pitchFamily="2" charset="2"/>
              <a:buChar char="v"/>
            </a:pPr>
            <a:r>
              <a:rPr lang="is-IS" sz="2400" dirty="0"/>
              <a:t>Klúbbar og félög – femínistafélag, hinseginfélag, alþjóðaráð, nördafélag, D&amp;D klúbbur </a:t>
            </a:r>
            <a:r>
              <a:rPr lang="is-IS" sz="2400" dirty="0" err="1"/>
              <a:t>ofl</a:t>
            </a:r>
            <a:endParaRPr lang="is-IS" sz="2400" dirty="0"/>
          </a:p>
          <a:p>
            <a:pPr>
              <a:buFont typeface="Wingdings" panose="05000000000000000000" pitchFamily="2" charset="2"/>
              <a:buChar char="v"/>
            </a:pPr>
            <a:r>
              <a:rPr lang="is-IS" sz="2400" dirty="0"/>
              <a:t>Ganga í félag, stofna félag, hugmynd að viðburðum: Heyra </a:t>
            </a:r>
            <a:r>
              <a:rPr lang="is-IS" sz="2400"/>
              <a:t>í Vigdísi </a:t>
            </a:r>
            <a:r>
              <a:rPr lang="is-IS" sz="2400" dirty="0"/>
              <a:t>félagsmálafulltrúa – vigdisfrida@fa.is</a:t>
            </a:r>
          </a:p>
          <a:p>
            <a:pPr>
              <a:buFont typeface="Wingdings" panose="05000000000000000000" pitchFamily="2" charset="2"/>
              <a:buChar char="v"/>
            </a:pPr>
            <a:endParaRPr lang="is-IS" sz="2400" dirty="0"/>
          </a:p>
        </p:txBody>
      </p:sp>
    </p:spTree>
    <p:extLst>
      <p:ext uri="{BB962C8B-B14F-4D97-AF65-F5344CB8AC3E}">
        <p14:creationId xmlns:p14="http://schemas.microsoft.com/office/powerpoint/2010/main" val="3477013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60648"/>
            <a:ext cx="8229600" cy="1143000"/>
          </a:xfrm>
          <a:solidFill>
            <a:schemeClr val="bg1"/>
          </a:solidFill>
        </p:spPr>
        <p:txBody>
          <a:bodyPr>
            <a:normAutofit/>
          </a:bodyPr>
          <a:lstStyle/>
          <a:p>
            <a:r>
              <a:rPr lang="is-IS" sz="4400" dirty="0"/>
              <a:t>Félagslífið</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s-IS" sz="2400" dirty="0"/>
              <a:t>Viðburðir auglýstir á félagslífstöflu, samfélagsmiðlum, tölvupósti og stundum með sms.</a:t>
            </a:r>
          </a:p>
          <a:p>
            <a:pPr>
              <a:buFont typeface="Wingdings" panose="05000000000000000000" pitchFamily="2" charset="2"/>
              <a:buChar char="v"/>
            </a:pPr>
            <a:r>
              <a:rPr lang="is-IS" sz="2400" dirty="0"/>
              <a:t>Endilega fylgist með FÁ og nemendaráðinu á samfélagsmiðlum svo þú missir ekki af neinu.</a:t>
            </a:r>
          </a:p>
        </p:txBody>
      </p:sp>
      <p:pic>
        <p:nvPicPr>
          <p:cNvPr id="4" name="Picture 3">
            <a:extLst>
              <a:ext uri="{FF2B5EF4-FFF2-40B4-BE49-F238E27FC236}">
                <a16:creationId xmlns:a16="http://schemas.microsoft.com/office/drawing/2014/main" id="{7D5EB34C-689B-BCCF-6CC3-E85098487624}"/>
              </a:ext>
            </a:extLst>
          </p:cNvPr>
          <p:cNvPicPr>
            <a:picLocks noChangeAspect="1"/>
          </p:cNvPicPr>
          <p:nvPr/>
        </p:nvPicPr>
        <p:blipFill>
          <a:blip r:embed="rId3"/>
          <a:stretch>
            <a:fillRect/>
          </a:stretch>
        </p:blipFill>
        <p:spPr>
          <a:xfrm>
            <a:off x="2339752" y="3536908"/>
            <a:ext cx="4464496" cy="2511279"/>
          </a:xfrm>
          <a:prstGeom prst="rect">
            <a:avLst/>
          </a:prstGeom>
        </p:spPr>
      </p:pic>
    </p:spTree>
    <p:extLst>
      <p:ext uri="{BB962C8B-B14F-4D97-AF65-F5344CB8AC3E}">
        <p14:creationId xmlns:p14="http://schemas.microsoft.com/office/powerpoint/2010/main" val="3668740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a:t>Skólaböll</a:t>
            </a:r>
            <a:endParaRPr lang="is-IS" dirty="0"/>
          </a:p>
        </p:txBody>
      </p:sp>
      <p:sp>
        <p:nvSpPr>
          <p:cNvPr id="3" name="Content Placeholder 2"/>
          <p:cNvSpPr>
            <a:spLocks noGrp="1"/>
          </p:cNvSpPr>
          <p:nvPr>
            <p:ph idx="1"/>
          </p:nvPr>
        </p:nvSpPr>
        <p:spPr>
          <a:xfrm>
            <a:off x="628650" y="2374387"/>
            <a:ext cx="7886700" cy="2678346"/>
          </a:xfrm>
        </p:spPr>
        <p:txBody>
          <a:bodyPr>
            <a:noAutofit/>
          </a:bodyPr>
          <a:lstStyle/>
          <a:p>
            <a:pPr>
              <a:buFont typeface="Wingdings" panose="05000000000000000000" pitchFamily="2" charset="2"/>
              <a:buChar char="v"/>
            </a:pPr>
            <a:r>
              <a:rPr lang="is-IS" sz="3200" dirty="0"/>
              <a:t>Sameiginleg böll með Tækniskólanum, </a:t>
            </a:r>
            <a:r>
              <a:rPr lang="is-IS" sz="3200" dirty="0" err="1"/>
              <a:t>Borgó</a:t>
            </a:r>
            <a:r>
              <a:rPr lang="is-IS" sz="3200" dirty="0"/>
              <a:t> og FB</a:t>
            </a:r>
          </a:p>
          <a:p>
            <a:pPr>
              <a:buFont typeface="Wingdings" panose="05000000000000000000" pitchFamily="2" charset="2"/>
              <a:buChar char="v"/>
            </a:pPr>
            <a:r>
              <a:rPr lang="is-IS" sz="3200" dirty="0"/>
              <a:t>Unglingadrykkja snarminnkað</a:t>
            </a:r>
          </a:p>
          <a:p>
            <a:pPr>
              <a:buFont typeface="Wingdings" panose="05000000000000000000" pitchFamily="2" charset="2"/>
              <a:buChar char="v"/>
            </a:pPr>
            <a:r>
              <a:rPr lang="is-IS" sz="3200" dirty="0"/>
              <a:t>Góð gæsla </a:t>
            </a:r>
          </a:p>
          <a:p>
            <a:pPr>
              <a:buFont typeface="Wingdings" panose="05000000000000000000" pitchFamily="2" charset="2"/>
              <a:buChar char="v"/>
            </a:pPr>
            <a:r>
              <a:rPr lang="is-IS" sz="3200" dirty="0"/>
              <a:t>Áfengismælar og Edrú-pottur</a:t>
            </a:r>
          </a:p>
        </p:txBody>
      </p:sp>
    </p:spTree>
    <p:extLst>
      <p:ext uri="{BB962C8B-B14F-4D97-AF65-F5344CB8AC3E}">
        <p14:creationId xmlns:p14="http://schemas.microsoft.com/office/powerpoint/2010/main" val="347668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Fjölbrautaskólinn við Ármúla</a:t>
            </a:r>
          </a:p>
        </p:txBody>
      </p:sp>
      <p:sp>
        <p:nvSpPr>
          <p:cNvPr id="3" name="Content Placeholder 2"/>
          <p:cNvSpPr>
            <a:spLocks noGrp="1"/>
          </p:cNvSpPr>
          <p:nvPr>
            <p:ph idx="1"/>
          </p:nvPr>
        </p:nvSpPr>
        <p:spPr/>
        <p:txBody>
          <a:bodyPr>
            <a:normAutofit/>
          </a:bodyPr>
          <a:lstStyle/>
          <a:p>
            <a:pPr lvl="1">
              <a:lnSpc>
                <a:spcPct val="200000"/>
              </a:lnSpc>
              <a:buFont typeface="Wingdings" panose="05000000000000000000" pitchFamily="2" charset="2"/>
              <a:buChar char="v"/>
            </a:pPr>
            <a:r>
              <a:rPr lang="is-IS" sz="2200" dirty="0"/>
              <a:t>Umsjónarkerfi – allir nemendur með umsjónakennara </a:t>
            </a:r>
          </a:p>
          <a:p>
            <a:pPr lvl="1">
              <a:lnSpc>
                <a:spcPct val="200000"/>
              </a:lnSpc>
              <a:buFont typeface="Wingdings" panose="05000000000000000000" pitchFamily="2" charset="2"/>
              <a:buChar char="v"/>
            </a:pPr>
            <a:r>
              <a:rPr lang="is-IS" sz="2200" dirty="0"/>
              <a:t>Yfir 900 nemendur í dagskóla og um 1300 í fjarnámi</a:t>
            </a:r>
          </a:p>
          <a:p>
            <a:pPr lvl="1">
              <a:lnSpc>
                <a:spcPct val="200000"/>
              </a:lnSpc>
              <a:buFont typeface="Wingdings" panose="05000000000000000000" pitchFamily="2" charset="2"/>
              <a:buChar char="v"/>
            </a:pPr>
            <a:r>
              <a:rPr lang="is-IS" sz="2200" dirty="0"/>
              <a:t>Bjóðum upp á bóknámsbrautir, starfsbrautir og heilbrigðisnám</a:t>
            </a:r>
          </a:p>
          <a:p>
            <a:pPr lvl="1">
              <a:lnSpc>
                <a:spcPct val="200000"/>
              </a:lnSpc>
              <a:buFont typeface="Wingdings" panose="05000000000000000000" pitchFamily="2" charset="2"/>
              <a:buChar char="v"/>
            </a:pPr>
            <a:r>
              <a:rPr lang="is-IS" sz="2200" dirty="0"/>
              <a:t>Skólinn opnar kl. 7:30 og lokar kl. 17:00 (15:00 á föstudögum)</a:t>
            </a:r>
          </a:p>
          <a:p>
            <a:pPr lvl="1">
              <a:lnSpc>
                <a:spcPct val="200000"/>
              </a:lnSpc>
              <a:buFont typeface="Wingdings" panose="05000000000000000000" pitchFamily="2" charset="2"/>
              <a:buChar char="v"/>
            </a:pPr>
            <a:r>
              <a:rPr lang="is-IS" sz="2200" dirty="0"/>
              <a:t>Skrifstofan er opin frá kl. 8:00 til 15:00</a:t>
            </a:r>
          </a:p>
          <a:p>
            <a:pPr lvl="1">
              <a:lnSpc>
                <a:spcPct val="200000"/>
              </a:lnSpc>
              <a:buFont typeface="Wingdings" panose="05000000000000000000" pitchFamily="2" charset="2"/>
              <a:buChar char="v"/>
            </a:pPr>
            <a:endParaRPr lang="is-IS" sz="1800" dirty="0"/>
          </a:p>
        </p:txBody>
      </p:sp>
    </p:spTree>
    <p:extLst>
      <p:ext uri="{BB962C8B-B14F-4D97-AF65-F5344CB8AC3E}">
        <p14:creationId xmlns:p14="http://schemas.microsoft.com/office/powerpoint/2010/main" val="297994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Bóknámsbrautir</a:t>
            </a:r>
          </a:p>
        </p:txBody>
      </p:sp>
      <p:sp>
        <p:nvSpPr>
          <p:cNvPr id="3" name="Content Placeholder 2"/>
          <p:cNvSpPr>
            <a:spLocks noGrp="1"/>
          </p:cNvSpPr>
          <p:nvPr>
            <p:ph idx="1"/>
          </p:nvPr>
        </p:nvSpPr>
        <p:spPr/>
        <p:txBody>
          <a:bodyPr>
            <a:normAutofit fontScale="92500" lnSpcReduction="20000"/>
          </a:bodyPr>
          <a:lstStyle/>
          <a:p>
            <a:pPr lvl="1">
              <a:buFont typeface="Wingdings" panose="05000000000000000000" pitchFamily="2" charset="2"/>
              <a:buChar char="v"/>
            </a:pPr>
            <a:endParaRPr lang="is-IS" sz="1800" b="1" dirty="0"/>
          </a:p>
          <a:p>
            <a:pPr lvl="1">
              <a:lnSpc>
                <a:spcPct val="150000"/>
              </a:lnSpc>
              <a:buFont typeface="Wingdings" panose="05000000000000000000" pitchFamily="2" charset="2"/>
              <a:buChar char="v"/>
            </a:pPr>
            <a:r>
              <a:rPr lang="is-IS" sz="2000" dirty="0">
                <a:solidFill>
                  <a:schemeClr val="tx1"/>
                </a:solidFill>
              </a:rPr>
              <a:t> Eru 200 einingar </a:t>
            </a:r>
          </a:p>
          <a:p>
            <a:pPr lvl="1">
              <a:lnSpc>
                <a:spcPct val="150000"/>
              </a:lnSpc>
              <a:buFont typeface="Wingdings" panose="05000000000000000000" pitchFamily="2" charset="2"/>
              <a:buChar char="v"/>
            </a:pPr>
            <a:r>
              <a:rPr lang="is-IS" sz="2000" dirty="0">
                <a:solidFill>
                  <a:schemeClr val="tx1"/>
                </a:solidFill>
              </a:rPr>
              <a:t> Sameiginlegur kjarni er 106 eining</a:t>
            </a:r>
          </a:p>
          <a:p>
            <a:pPr lvl="1">
              <a:lnSpc>
                <a:spcPct val="150000"/>
              </a:lnSpc>
              <a:buFont typeface="Wingdings" panose="05000000000000000000" pitchFamily="2" charset="2"/>
              <a:buChar char="v"/>
            </a:pPr>
            <a:r>
              <a:rPr lang="is-IS" sz="2000" dirty="0">
                <a:solidFill>
                  <a:schemeClr val="tx1"/>
                </a:solidFill>
              </a:rPr>
              <a:t> Spænska og þýska</a:t>
            </a:r>
          </a:p>
          <a:p>
            <a:pPr lvl="1">
              <a:lnSpc>
                <a:spcPct val="150000"/>
              </a:lnSpc>
              <a:buFont typeface="Wingdings" panose="05000000000000000000" pitchFamily="2" charset="2"/>
              <a:buChar char="v"/>
            </a:pPr>
            <a:r>
              <a:rPr lang="is-IS" sz="2000" dirty="0">
                <a:solidFill>
                  <a:schemeClr val="tx1"/>
                </a:solidFill>
              </a:rPr>
              <a:t> Umsækjendur sem ekki uppfylla inntökuskilyrði stúdentsbrauta (með D í kjarnagrein) byrja á almennri námsbraut</a:t>
            </a:r>
          </a:p>
          <a:p>
            <a:pPr lvl="1">
              <a:lnSpc>
                <a:spcPct val="150000"/>
              </a:lnSpc>
              <a:buFont typeface="Wingdings" panose="05000000000000000000" pitchFamily="2" charset="2"/>
              <a:buChar char="v"/>
            </a:pPr>
            <a:r>
              <a:rPr lang="is-IS" sz="2000" dirty="0">
                <a:solidFill>
                  <a:schemeClr val="tx1"/>
                </a:solidFill>
              </a:rPr>
              <a:t>Hægt að útskrifast á 3 árum, en það er ekki skylda</a:t>
            </a:r>
          </a:p>
          <a:p>
            <a:pPr lvl="1">
              <a:lnSpc>
                <a:spcPct val="150000"/>
              </a:lnSpc>
              <a:buFont typeface="Wingdings" panose="05000000000000000000" pitchFamily="2" charset="2"/>
              <a:buChar char="v"/>
            </a:pPr>
            <a:r>
              <a:rPr lang="is-IS" sz="2000" dirty="0">
                <a:solidFill>
                  <a:schemeClr val="tx1"/>
                </a:solidFill>
              </a:rPr>
              <a:t>Þeir sem vilja útskrifast á 3 árum taka 7 áfanga auk íþrótta á önn</a:t>
            </a:r>
          </a:p>
          <a:p>
            <a:pPr lvl="1">
              <a:lnSpc>
                <a:spcPct val="150000"/>
              </a:lnSpc>
              <a:buFont typeface="Wingdings" panose="05000000000000000000" pitchFamily="2" charset="2"/>
              <a:buChar char="v"/>
            </a:pPr>
            <a:r>
              <a:rPr lang="is-IS" sz="2000" dirty="0">
                <a:solidFill>
                  <a:schemeClr val="tx1"/>
                </a:solidFill>
              </a:rPr>
              <a:t>Áfangaúrsögn leyfileg til 4. september</a:t>
            </a:r>
            <a:endParaRPr lang="is-IS" sz="1800" b="1" dirty="0">
              <a:solidFill>
                <a:schemeClr val="tx1"/>
              </a:solidFill>
            </a:endParaRPr>
          </a:p>
          <a:p>
            <a:pPr lvl="1">
              <a:buFont typeface="Wingdings" panose="05000000000000000000" pitchFamily="2" charset="2"/>
              <a:buChar char="v"/>
            </a:pPr>
            <a:endParaRPr lang="is-IS" sz="1800" b="1" dirty="0"/>
          </a:p>
          <a:p>
            <a:endParaRPr lang="is-IS" dirty="0"/>
          </a:p>
        </p:txBody>
      </p:sp>
    </p:spTree>
    <p:extLst>
      <p:ext uri="{BB962C8B-B14F-4D97-AF65-F5344CB8AC3E}">
        <p14:creationId xmlns:p14="http://schemas.microsoft.com/office/powerpoint/2010/main" val="249733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81D8-28AE-CC39-55EE-9B4209193ACD}"/>
              </a:ext>
            </a:extLst>
          </p:cNvPr>
          <p:cNvSpPr>
            <a:spLocks noGrp="1"/>
          </p:cNvSpPr>
          <p:nvPr>
            <p:ph type="title"/>
          </p:nvPr>
        </p:nvSpPr>
        <p:spPr/>
        <p:txBody>
          <a:bodyPr/>
          <a:lstStyle/>
          <a:p>
            <a:endParaRPr lang="is-IS" dirty="0"/>
          </a:p>
        </p:txBody>
      </p:sp>
      <p:sp>
        <p:nvSpPr>
          <p:cNvPr id="3" name="Content Placeholder 2">
            <a:extLst>
              <a:ext uri="{FF2B5EF4-FFF2-40B4-BE49-F238E27FC236}">
                <a16:creationId xmlns:a16="http://schemas.microsoft.com/office/drawing/2014/main" id="{2C1C62F6-0E6C-E991-FAA2-EAB212FD82E1}"/>
              </a:ext>
            </a:extLst>
          </p:cNvPr>
          <p:cNvSpPr>
            <a:spLocks noGrp="1"/>
          </p:cNvSpPr>
          <p:nvPr>
            <p:ph idx="1"/>
          </p:nvPr>
        </p:nvSpPr>
        <p:spPr/>
        <p:txBody>
          <a:bodyPr/>
          <a:lstStyle/>
          <a:p>
            <a:endParaRPr lang="is-IS" dirty="0"/>
          </a:p>
        </p:txBody>
      </p:sp>
      <p:pic>
        <p:nvPicPr>
          <p:cNvPr id="5" name="Picture 4">
            <a:extLst>
              <a:ext uri="{FF2B5EF4-FFF2-40B4-BE49-F238E27FC236}">
                <a16:creationId xmlns:a16="http://schemas.microsoft.com/office/drawing/2014/main" id="{4458BBAE-3488-13E5-77BF-61AFD50882CE}"/>
              </a:ext>
            </a:extLst>
          </p:cNvPr>
          <p:cNvPicPr>
            <a:picLocks noChangeAspect="1"/>
          </p:cNvPicPr>
          <p:nvPr/>
        </p:nvPicPr>
        <p:blipFill>
          <a:blip r:embed="rId3"/>
          <a:stretch>
            <a:fillRect/>
          </a:stretch>
        </p:blipFill>
        <p:spPr>
          <a:xfrm>
            <a:off x="2065443" y="123605"/>
            <a:ext cx="4882821" cy="6191017"/>
          </a:xfrm>
          <a:prstGeom prst="rect">
            <a:avLst/>
          </a:prstGeom>
        </p:spPr>
      </p:pic>
    </p:spTree>
    <p:extLst>
      <p:ext uri="{BB962C8B-B14F-4D97-AF65-F5344CB8AC3E}">
        <p14:creationId xmlns:p14="http://schemas.microsoft.com/office/powerpoint/2010/main" val="32057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Áfangaheiti</a:t>
            </a:r>
          </a:p>
        </p:txBody>
      </p:sp>
      <p:sp>
        <p:nvSpPr>
          <p:cNvPr id="3" name="Content Placeholder 2"/>
          <p:cNvSpPr>
            <a:spLocks noGrp="1"/>
          </p:cNvSpPr>
          <p:nvPr>
            <p:ph idx="1"/>
          </p:nvPr>
        </p:nvSpPr>
        <p:spPr/>
        <p:txBody>
          <a:bodyPr/>
          <a:lstStyle/>
          <a:p>
            <a:r>
              <a:rPr lang="is-IS" dirty="0"/>
              <a:t>Auðkennisstafir hvers áfanga eru níu:</a:t>
            </a:r>
          </a:p>
          <a:p>
            <a:pPr marL="0" indent="0">
              <a:buNone/>
            </a:pPr>
            <a:r>
              <a:rPr lang="is-IS" b="1" dirty="0">
                <a:solidFill>
                  <a:srgbClr val="FF0000"/>
                </a:solidFill>
              </a:rPr>
              <a:t>      			</a:t>
            </a:r>
            <a:r>
              <a:rPr lang="is-IS" sz="2700" b="1" dirty="0">
                <a:solidFill>
                  <a:srgbClr val="FF0000"/>
                </a:solidFill>
              </a:rPr>
              <a:t>ENSK</a:t>
            </a:r>
            <a:r>
              <a:rPr lang="is-IS" sz="2700" b="1" dirty="0">
                <a:solidFill>
                  <a:schemeClr val="accent1"/>
                </a:solidFill>
              </a:rPr>
              <a:t>2</a:t>
            </a:r>
            <a:r>
              <a:rPr lang="is-IS" sz="2700" b="1" dirty="0">
                <a:solidFill>
                  <a:srgbClr val="00B050"/>
                </a:solidFill>
              </a:rPr>
              <a:t>LO</a:t>
            </a:r>
            <a:r>
              <a:rPr lang="is-IS" sz="2700" b="1" dirty="0">
                <a:solidFill>
                  <a:srgbClr val="FFC000"/>
                </a:solidFill>
              </a:rPr>
              <a:t>05</a:t>
            </a:r>
          </a:p>
          <a:p>
            <a:pPr marL="342900" lvl="1" indent="0">
              <a:buNone/>
            </a:pPr>
            <a:r>
              <a:rPr lang="is-IS" dirty="0">
                <a:solidFill>
                  <a:srgbClr val="FF0000"/>
                </a:solidFill>
              </a:rPr>
              <a:t>			Heiti námsgreinar		enska</a:t>
            </a:r>
          </a:p>
          <a:p>
            <a:pPr marL="342900" lvl="1" indent="0">
              <a:buNone/>
            </a:pPr>
            <a:r>
              <a:rPr lang="is-IS" dirty="0">
                <a:solidFill>
                  <a:schemeClr val="accent1"/>
                </a:solidFill>
              </a:rPr>
              <a:t>			Þrep			</a:t>
            </a:r>
            <a:r>
              <a:rPr lang="is-IS" b="1" dirty="0">
                <a:solidFill>
                  <a:schemeClr val="accent1"/>
                </a:solidFill>
              </a:rPr>
              <a:t>2</a:t>
            </a:r>
          </a:p>
          <a:p>
            <a:pPr marL="342900" lvl="1" indent="0">
              <a:buNone/>
            </a:pPr>
            <a:r>
              <a:rPr lang="is-IS" dirty="0">
                <a:solidFill>
                  <a:srgbClr val="00B050"/>
                </a:solidFill>
              </a:rPr>
              <a:t>			Innihald			lesskilningur og orðaforði</a:t>
            </a:r>
          </a:p>
          <a:p>
            <a:pPr marL="342900" lvl="1" indent="0">
              <a:buNone/>
            </a:pPr>
            <a:r>
              <a:rPr lang="is-IS" dirty="0">
                <a:solidFill>
                  <a:srgbClr val="FFC000"/>
                </a:solidFill>
              </a:rPr>
              <a:t>			Fjöldi eininga		</a:t>
            </a:r>
            <a:r>
              <a:rPr lang="is-IS" b="1" dirty="0">
                <a:solidFill>
                  <a:srgbClr val="FFC000"/>
                </a:solidFill>
              </a:rPr>
              <a:t>5</a:t>
            </a:r>
          </a:p>
          <a:p>
            <a:pPr marL="342900" lvl="1" indent="0">
              <a:buNone/>
            </a:pPr>
            <a:endParaRPr lang="is-IS" dirty="0">
              <a:solidFill>
                <a:srgbClr val="FFC000"/>
              </a:solidFill>
            </a:endParaRPr>
          </a:p>
          <a:p>
            <a:pPr marL="342900" lvl="1" indent="0">
              <a:buNone/>
            </a:pPr>
            <a:endParaRPr lang="is-IS" dirty="0">
              <a:sym typeface="Wingdings" panose="05000000000000000000" pitchFamily="2" charset="2"/>
            </a:endParaRPr>
          </a:p>
          <a:p>
            <a:pPr marL="342900" lvl="1" indent="0">
              <a:buNone/>
            </a:pPr>
            <a:r>
              <a:rPr lang="is-IS" dirty="0">
                <a:sym typeface="Wingdings" panose="05000000000000000000" pitchFamily="2" charset="2"/>
              </a:rPr>
              <a:t>Flestir áfangar eru 5 einingar</a:t>
            </a:r>
          </a:p>
          <a:p>
            <a:pPr marL="342900" lvl="1" indent="0">
              <a:buNone/>
            </a:pPr>
            <a:endParaRPr lang="is-IS" dirty="0">
              <a:sym typeface="Wingdings" panose="05000000000000000000" pitchFamily="2" charset="2"/>
            </a:endParaRPr>
          </a:p>
          <a:p>
            <a:pPr marL="342900" lvl="1" indent="0">
              <a:buNone/>
            </a:pPr>
            <a:r>
              <a:rPr lang="is-IS" dirty="0">
                <a:sym typeface="Wingdings" panose="05000000000000000000" pitchFamily="2" charset="2"/>
              </a:rPr>
              <a:t>Á heimasíðu skólans er </a:t>
            </a:r>
            <a:r>
              <a:rPr lang="is-IS" dirty="0">
                <a:solidFill>
                  <a:schemeClr val="tx1"/>
                </a:solidFill>
                <a:sym typeface="Wingdings" panose="05000000000000000000" pitchFamily="2" charset="2"/>
                <a:hlinkClick r:id="rId3"/>
              </a:rPr>
              <a:t>skrá yfir alla áfanga</a:t>
            </a:r>
            <a:endParaRPr lang="is-IS" dirty="0">
              <a:solidFill>
                <a:schemeClr val="tx1"/>
              </a:solidFill>
              <a:sym typeface="Wingdings" panose="05000000000000000000" pitchFamily="2" charset="2"/>
            </a:endParaRPr>
          </a:p>
          <a:p>
            <a:endParaRPr lang="is-IS" dirty="0"/>
          </a:p>
        </p:txBody>
      </p:sp>
    </p:spTree>
    <p:extLst>
      <p:ext uri="{BB962C8B-B14F-4D97-AF65-F5344CB8AC3E}">
        <p14:creationId xmlns:p14="http://schemas.microsoft.com/office/powerpoint/2010/main" val="217598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is-IS" dirty="0"/>
              <a:t>Stokkatafla</a:t>
            </a:r>
          </a:p>
        </p:txBody>
      </p:sp>
      <p:pic>
        <p:nvPicPr>
          <p:cNvPr id="5" name="Content Placeholder 4"/>
          <p:cNvPicPr>
            <a:picLocks noGrp="1" noChangeAspect="1"/>
          </p:cNvPicPr>
          <p:nvPr>
            <p:ph idx="1"/>
          </p:nvPr>
        </p:nvPicPr>
        <p:blipFill>
          <a:blip r:embed="rId3"/>
          <a:stretch>
            <a:fillRect/>
          </a:stretch>
        </p:blipFill>
        <p:spPr>
          <a:xfrm>
            <a:off x="1430749" y="1916832"/>
            <a:ext cx="6284882" cy="4024312"/>
          </a:xfrm>
          <a:prstGeom prst="rect">
            <a:avLst/>
          </a:prstGeom>
        </p:spPr>
      </p:pic>
    </p:spTree>
    <p:extLst>
      <p:ext uri="{BB962C8B-B14F-4D97-AF65-F5344CB8AC3E}">
        <p14:creationId xmlns:p14="http://schemas.microsoft.com/office/powerpoint/2010/main" val="252703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CE83-B64F-4DB1-9CA1-A7FEEC7C20D2}"/>
              </a:ext>
            </a:extLst>
          </p:cNvPr>
          <p:cNvSpPr>
            <a:spLocks noGrp="1"/>
          </p:cNvSpPr>
          <p:nvPr>
            <p:ph type="title"/>
          </p:nvPr>
        </p:nvSpPr>
        <p:spPr/>
        <p:txBody>
          <a:bodyPr/>
          <a:lstStyle/>
          <a:p>
            <a:r>
              <a:rPr lang="is-IS" dirty="0"/>
              <a:t>Stundatafla</a:t>
            </a:r>
          </a:p>
        </p:txBody>
      </p:sp>
      <p:pic>
        <p:nvPicPr>
          <p:cNvPr id="5" name="Content Placeholder 4" descr="Table&#10;&#10;Description automatically generated with low confidence">
            <a:extLst>
              <a:ext uri="{FF2B5EF4-FFF2-40B4-BE49-F238E27FC236}">
                <a16:creationId xmlns:a16="http://schemas.microsoft.com/office/drawing/2014/main" id="{81F063CF-A69B-4F26-A3F9-033DC4A5222D}"/>
              </a:ext>
            </a:extLst>
          </p:cNvPr>
          <p:cNvPicPr>
            <a:picLocks noGrp="1" noChangeAspect="1"/>
          </p:cNvPicPr>
          <p:nvPr>
            <p:ph idx="1"/>
          </p:nvPr>
        </p:nvPicPr>
        <p:blipFill>
          <a:blip r:embed="rId2"/>
          <a:stretch>
            <a:fillRect/>
          </a:stretch>
        </p:blipFill>
        <p:spPr>
          <a:xfrm>
            <a:off x="184455" y="2492896"/>
            <a:ext cx="8880874" cy="2952328"/>
          </a:xfrm>
        </p:spPr>
      </p:pic>
    </p:spTree>
    <p:extLst>
      <p:ext uri="{BB962C8B-B14F-4D97-AF65-F5344CB8AC3E}">
        <p14:creationId xmlns:p14="http://schemas.microsoft.com/office/powerpoint/2010/main" val="291007810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4CF1FDBADE04884781678323B3069" ma:contentTypeVersion="13" ma:contentTypeDescription="Create a new document." ma:contentTypeScope="" ma:versionID="b90abb831519c5254d45ddd056b1b228">
  <xsd:schema xmlns:xsd="http://www.w3.org/2001/XMLSchema" xmlns:xs="http://www.w3.org/2001/XMLSchema" xmlns:p="http://schemas.microsoft.com/office/2006/metadata/properties" xmlns:ns2="f257867d-6752-4c22-b9fe-9f8d47e4dd62" xmlns:ns3="533ed91c-0ff5-4537-bd57-1833081aad21" targetNamespace="http://schemas.microsoft.com/office/2006/metadata/properties" ma:root="true" ma:fieldsID="4d86227c98337d194a8e5a244a78aca6" ns2:_="" ns3:_="">
    <xsd:import namespace="f257867d-6752-4c22-b9fe-9f8d47e4dd62"/>
    <xsd:import namespace="533ed91c-0ff5-4537-bd57-1833081aa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7867d-6752-4c22-b9fe-9f8d47e4d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d91c-0ff5-4537-bd57-1833081aad2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150be5-67de-4911-bf85-2d9845c2c79b}" ma:internalName="TaxCatchAll" ma:showField="CatchAllData" ma:web="533ed91c-0ff5-4537-bd57-1833081aa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2D76B-F830-4286-8967-57EAA5407C04}"/>
</file>

<file path=customXml/itemProps2.xml><?xml version="1.0" encoding="utf-8"?>
<ds:datastoreItem xmlns:ds="http://schemas.openxmlformats.org/officeDocument/2006/customXml" ds:itemID="{A65DD9F3-E9EF-4DB4-8385-C0FF8ED2A9E5}"/>
</file>

<file path=docProps/app.xml><?xml version="1.0" encoding="utf-8"?>
<Properties xmlns="http://schemas.openxmlformats.org/officeDocument/2006/extended-properties" xmlns:vt="http://schemas.openxmlformats.org/officeDocument/2006/docPropsVTypes">
  <Template/>
  <TotalTime>32080</TotalTime>
  <Words>2928</Words>
  <Application>Microsoft Office PowerPoint</Application>
  <PresentationFormat>On-screen Show (4:3)</PresentationFormat>
  <Paragraphs>380</Paragraphs>
  <Slides>37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Aptos</vt:lpstr>
      <vt:lpstr>Arial</vt:lpstr>
      <vt:lpstr>Calibri</vt:lpstr>
      <vt:lpstr>Calibri Light</vt:lpstr>
      <vt:lpstr>Courier New</vt:lpstr>
      <vt:lpstr>Georgia Pro Black</vt:lpstr>
      <vt:lpstr>Roboto</vt:lpstr>
      <vt:lpstr>Symbol</vt:lpstr>
      <vt:lpstr>Times New Roman</vt:lpstr>
      <vt:lpstr>Wingdings</vt:lpstr>
      <vt:lpstr>Retrospect</vt:lpstr>
      <vt:lpstr>FJÖLBRAUTASKÓLINN VIÐ ÁRMÚLA </vt:lpstr>
      <vt:lpstr>Dagskrá</vt:lpstr>
      <vt:lpstr>Skólasóknarreglur                 </vt:lpstr>
      <vt:lpstr>Fjölbrautaskólinn við Ármúla</vt:lpstr>
      <vt:lpstr>Bóknámsbrautir</vt:lpstr>
      <vt:lpstr>PowerPoint Presentation</vt:lpstr>
      <vt:lpstr>Áfangaheiti</vt:lpstr>
      <vt:lpstr>Stokkatafla</vt:lpstr>
      <vt:lpstr>Stundatafla</vt:lpstr>
      <vt:lpstr>PowerPoint Presentation</vt:lpstr>
      <vt:lpstr>Bókasafn</vt:lpstr>
      <vt:lpstr>Tölvuþjónusta</vt:lpstr>
      <vt:lpstr>Námsbækur </vt:lpstr>
      <vt:lpstr>Íþróttir</vt:lpstr>
      <vt:lpstr>Mötuneyti</vt:lpstr>
      <vt:lpstr>Skápar</vt:lpstr>
      <vt:lpstr>Námsráðgjöf Almennar fyrirspurnir: namsradgjof@fa.is</vt:lpstr>
      <vt:lpstr>Náms- og starfsráðgjöf í FÁ</vt:lpstr>
      <vt:lpstr>Sálfræðingur</vt:lpstr>
      <vt:lpstr>Lesblinduráðgjafi</vt:lpstr>
      <vt:lpstr>Hjúkrunarfræðingar</vt:lpstr>
      <vt:lpstr>Deildarstjóri AM nemenda</vt:lpstr>
      <vt:lpstr>Aðstoð með skipulag</vt:lpstr>
      <vt:lpstr>Fjölbreytt námsval</vt:lpstr>
      <vt:lpstr>Fjarnám</vt:lpstr>
      <vt:lpstr>Viðurkenningar fyrir námsárangur</vt:lpstr>
      <vt:lpstr>Stuðningur foreldra</vt:lpstr>
      <vt:lpstr>Forvarnarfulltrúi</vt:lpstr>
      <vt:lpstr>Forvarnir í víðum skilningi</vt:lpstr>
      <vt:lpstr>Vímuefnalaus skóli</vt:lpstr>
      <vt:lpstr>Viðburðir á vegum skólans</vt:lpstr>
      <vt:lpstr>Félagslífið í FÁ</vt:lpstr>
      <vt:lpstr>Félagsmálafulltrúi</vt:lpstr>
      <vt:lpstr>Nýnemar</vt:lpstr>
      <vt:lpstr>Félagslífið</vt:lpstr>
      <vt:lpstr>Félagslífið</vt:lpstr>
      <vt:lpstr>Skólaböll</vt:lpstr>
    </vt:vector>
  </TitlesOfParts>
  <Company>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Sandra Þóroddsdóttir - FA</cp:lastModifiedBy>
  <cp:revision>336</cp:revision>
  <cp:lastPrinted>2019-08-16T11:46:48Z</cp:lastPrinted>
  <dcterms:created xsi:type="dcterms:W3CDTF">2008-10-15T10:27:20Z</dcterms:created>
  <dcterms:modified xsi:type="dcterms:W3CDTF">2024-08-27T16:17:02Z</dcterms:modified>
</cp:coreProperties>
</file>